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8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674" r:id="rId3"/>
    <p:sldMasterId id="2147483689" r:id="rId4"/>
    <p:sldMasterId id="2147483716" r:id="rId5"/>
    <p:sldMasterId id="2147483723" r:id="rId6"/>
    <p:sldMasterId id="2147483737" r:id="rId7"/>
    <p:sldMasterId id="2147483751" r:id="rId8"/>
    <p:sldMasterId id="2147483767" r:id="rId9"/>
  </p:sldMasterIdLst>
  <p:notesMasterIdLst>
    <p:notesMasterId r:id="rId58"/>
  </p:notesMasterIdLst>
  <p:sldIdLst>
    <p:sldId id="588" r:id="rId10"/>
    <p:sldId id="589" r:id="rId11"/>
    <p:sldId id="355" r:id="rId12"/>
    <p:sldId id="611" r:id="rId13"/>
    <p:sldId id="591" r:id="rId14"/>
    <p:sldId id="592" r:id="rId15"/>
    <p:sldId id="593" r:id="rId16"/>
    <p:sldId id="356" r:id="rId17"/>
    <p:sldId id="534" r:id="rId18"/>
    <p:sldId id="276" r:id="rId19"/>
    <p:sldId id="469" r:id="rId20"/>
    <p:sldId id="277" r:id="rId21"/>
    <p:sldId id="535" r:id="rId22"/>
    <p:sldId id="584" r:id="rId23"/>
    <p:sldId id="594" r:id="rId24"/>
    <p:sldId id="595" r:id="rId25"/>
    <p:sldId id="562" r:id="rId26"/>
    <p:sldId id="596" r:id="rId27"/>
    <p:sldId id="614" r:id="rId28"/>
    <p:sldId id="564" r:id="rId29"/>
    <p:sldId id="597" r:id="rId30"/>
    <p:sldId id="566" r:id="rId31"/>
    <p:sldId id="565" r:id="rId32"/>
    <p:sldId id="598" r:id="rId33"/>
    <p:sldId id="599" r:id="rId34"/>
    <p:sldId id="600" r:id="rId35"/>
    <p:sldId id="601" r:id="rId36"/>
    <p:sldId id="615" r:id="rId37"/>
    <p:sldId id="616" r:id="rId38"/>
    <p:sldId id="604" r:id="rId39"/>
    <p:sldId id="605" r:id="rId40"/>
    <p:sldId id="610" r:id="rId41"/>
    <p:sldId id="579" r:id="rId42"/>
    <p:sldId id="572" r:id="rId43"/>
    <p:sldId id="574" r:id="rId44"/>
    <p:sldId id="606" r:id="rId45"/>
    <p:sldId id="607" r:id="rId46"/>
    <p:sldId id="581" r:id="rId47"/>
    <p:sldId id="578" r:id="rId48"/>
    <p:sldId id="582" r:id="rId49"/>
    <p:sldId id="583" r:id="rId50"/>
    <p:sldId id="612" r:id="rId51"/>
    <p:sldId id="617" r:id="rId52"/>
    <p:sldId id="556" r:id="rId53"/>
    <p:sldId id="608" r:id="rId54"/>
    <p:sldId id="609" r:id="rId55"/>
    <p:sldId id="558" r:id="rId56"/>
    <p:sldId id="613" r:id="rId57"/>
  </p:sldIdLst>
  <p:sldSz cx="9144000" cy="6858000" type="screen4x3"/>
  <p:notesSz cx="6888163" cy="10017125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FF00"/>
    <a:srgbClr val="FFFF00"/>
    <a:srgbClr val="0000FF"/>
    <a:srgbClr val="5C42F8"/>
    <a:srgbClr val="0066FF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837" autoAdjust="0"/>
    <p:restoredTop sz="94660"/>
  </p:normalViewPr>
  <p:slideViewPr>
    <p:cSldViewPr>
      <p:cViewPr>
        <p:scale>
          <a:sx n="80" d="100"/>
          <a:sy n="80" d="100"/>
        </p:scale>
        <p:origin x="-1458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50" Type="http://schemas.openxmlformats.org/officeDocument/2006/relationships/slide" Target="slides/slide41.xml"/><Relationship Id="rId55" Type="http://schemas.openxmlformats.org/officeDocument/2006/relationships/slide" Target="slides/slide46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slide" Target="slides/slide44.xml"/><Relationship Id="rId58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61" Type="http://schemas.openxmlformats.org/officeDocument/2006/relationships/theme" Target="theme/theme1.xml"/><Relationship Id="rId19" Type="http://schemas.openxmlformats.org/officeDocument/2006/relationships/slide" Target="slides/slide10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56" Type="http://schemas.openxmlformats.org/officeDocument/2006/relationships/slide" Target="slides/slide47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59" Type="http://schemas.openxmlformats.org/officeDocument/2006/relationships/presProps" Target="presProps.xml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54" Type="http://schemas.openxmlformats.org/officeDocument/2006/relationships/slide" Target="slides/slide45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57" Type="http://schemas.openxmlformats.org/officeDocument/2006/relationships/slide" Target="slides/slide48.xml"/><Relationship Id="rId10" Type="http://schemas.openxmlformats.org/officeDocument/2006/relationships/slide" Target="slides/slide1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slide" Target="slides/slide43.xml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Hoja_de_c_lculo_de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A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5590886726872317E-2"/>
          <c:y val="6.3819776729788724E-2"/>
          <c:w val="0.8976120378159036"/>
          <c:h val="0.830049534726026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Pre Red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9.5918257908879957E-3"/>
                  <c:y val="-3.4320038957297766E-2"/>
                </c:manualLayout>
              </c:layout>
              <c:spPr/>
              <c:txPr>
                <a:bodyPr/>
                <a:lstStyle/>
                <a:p>
                  <a:pPr>
                    <a:defRPr lang="en-US" sz="2400" b="1"/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795752852857703E-3"/>
                  <c:y val="2.432679893804902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lang="en-US" b="1"/>
                </a:pPr>
                <a:endParaRPr lang="es-A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Hoja1!$A$2</c:f>
              <c:numCache>
                <c:formatCode>General</c:formatCode>
                <c:ptCount val="1"/>
              </c:numCache>
            </c:numRef>
          </c:cat>
          <c:val>
            <c:numRef>
              <c:f>Hoja1!$B$2</c:f>
              <c:numCache>
                <c:formatCode>General</c:formatCode>
                <c:ptCount val="1"/>
                <c:pt idx="0">
                  <c:v>9.09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Red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2.398003652518407E-3"/>
                  <c:y val="0.14414416362065061"/>
                </c:manualLayout>
              </c:layout>
              <c:spPr/>
              <c:txPr>
                <a:bodyPr/>
                <a:lstStyle/>
                <a:p>
                  <a:pPr>
                    <a:defRPr lang="en-US" sz="2400" b="1"/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6.1588565200129654E-17"/>
                  <c:y val="2.432679893804902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lang="en-US"/>
                </a:pPr>
                <a:endParaRPr lang="es-A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Hoja1!$A$2</c:f>
              <c:numCache>
                <c:formatCode>General</c:formatCode>
                <c:ptCount val="1"/>
              </c:numCache>
            </c:numRef>
          </c:cat>
          <c:val>
            <c:numRef>
              <c:f>Hoja1!$C$2</c:f>
              <c:numCache>
                <c:formatCode>General</c:formatCode>
                <c:ptCount val="1"/>
                <c:pt idx="0">
                  <c:v>24.5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7001216"/>
        <c:axId val="209334784"/>
      </c:barChart>
      <c:catAx>
        <c:axId val="2370012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US"/>
            </a:pPr>
            <a:endParaRPr lang="es-AR"/>
          </a:p>
        </c:txPr>
        <c:crossAx val="209334784"/>
        <c:crosses val="autoZero"/>
        <c:auto val="1"/>
        <c:lblAlgn val="ctr"/>
        <c:lblOffset val="100"/>
        <c:noMultiLvlLbl val="0"/>
      </c:catAx>
      <c:valAx>
        <c:axId val="209334784"/>
        <c:scaling>
          <c:orientation val="minMax"/>
          <c:max val="30"/>
        </c:scaling>
        <c:delete val="1"/>
        <c:axPos val="l"/>
        <c:numFmt formatCode="General" sourceLinked="1"/>
        <c:majorTickMark val="out"/>
        <c:minorTickMark val="none"/>
        <c:tickLblPos val="nextTo"/>
        <c:crossAx val="237001216"/>
        <c:crosses val="autoZero"/>
        <c:crossBetween val="between"/>
        <c:majorUnit val="3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AR"/>
    </a:p>
  </c:txPr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0.32936</cdr:x>
      <cdr:y>0.73497</cdr:y>
    </cdr:from>
    <cdr:to>
      <cdr:x>0.48695</cdr:x>
      <cdr:y>0.84309</cdr:y>
    </cdr:to>
    <cdr:sp macro="" textlink="">
      <cdr:nvSpPr>
        <cdr:cNvPr id="2" name="17 CuadroTexto"/>
        <cdr:cNvSpPr txBox="1"/>
      </cdr:nvSpPr>
      <cdr:spPr>
        <a:xfrm xmlns:a="http://schemas.openxmlformats.org/drawingml/2006/main">
          <a:off x="1744334" y="2719734"/>
          <a:ext cx="834608" cy="40009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sz="2400" b="1"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2400" b="1"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2400" b="1"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2400" b="1"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2400" b="1"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sz="2400" b="1"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sz="2400" b="1"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sz="2400" b="1"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sz="2400" b="1"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AR" sz="2000" dirty="0" smtClean="0">
              <a:latin typeface="Arial" pitchFamily="34" charset="0"/>
              <a:cs typeface="Arial" pitchFamily="34" charset="0"/>
            </a:rPr>
            <a:t>2014     </a:t>
          </a:r>
          <a:endParaRPr lang="es-AR" sz="2000" dirty="0">
            <a:latin typeface="Arial" pitchFamily="34" charset="0"/>
            <a:cs typeface="Arial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871" cy="500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7" tIns="48299" rIns="96597" bIns="48299" numCol="1" anchor="t" anchorCtr="0" compatLnSpc="1">
            <a:prstTxWarp prst="textNoShape">
              <a:avLst/>
            </a:prstTxWarp>
          </a:bodyPr>
          <a:lstStyle>
            <a:lvl1pPr>
              <a:defRPr sz="130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1698" y="0"/>
            <a:ext cx="2984871" cy="500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7" tIns="48299" rIns="96597" bIns="48299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126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1388" y="750888"/>
            <a:ext cx="5005387" cy="37560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817" y="4758135"/>
            <a:ext cx="5510530" cy="4507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7" tIns="48299" rIns="96597" bIns="4829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14530"/>
            <a:ext cx="2984871" cy="500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7" tIns="48299" rIns="96597" bIns="48299" numCol="1" anchor="b" anchorCtr="0" compatLnSpc="1">
            <a:prstTxWarp prst="textNoShape">
              <a:avLst/>
            </a:prstTxWarp>
          </a:bodyPr>
          <a:lstStyle>
            <a:lvl1pPr>
              <a:defRPr sz="130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1698" y="9514530"/>
            <a:ext cx="2984871" cy="500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7" tIns="48299" rIns="96597" bIns="48299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effectLst/>
                <a:latin typeface="Arial" charset="0"/>
              </a:defRPr>
            </a:lvl1pPr>
          </a:lstStyle>
          <a:p>
            <a:pPr>
              <a:defRPr/>
            </a:pPr>
            <a:fld id="{0720250C-A941-4463-AF9A-108EBD1C279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08352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EEFCD3-F13D-4B15-994E-7FEE266DEAC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D13866-6FB7-46B5-8BA6-7D2C3ACF6A7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B736A2A0-600C-45A0-9386-DF69356A40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DEF53AC5-FE11-44CD-B8E8-B2B9DA683F5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865EC6DF-63C2-4B2F-BAA7-8463A48D8D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9A77B0-B20C-4E6B-9D0C-83DFCD14134D}" type="slidenum">
              <a:rPr lang="en-US" altLang="en-US">
                <a:solidFill>
                  <a:srgbClr val="FFFFFF"/>
                </a:solidFill>
              </a:rPr>
              <a:pPr/>
              <a:t>‹Nº›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356339"/>
      </p:ext>
    </p:extLst>
  </p:cSld>
  <p:clrMapOvr>
    <a:masterClrMapping/>
  </p:clrMapOvr>
  <p:transition>
    <p:zoom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B736A2A0-600C-45A0-9386-DF69356A40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DEF53AC5-FE11-44CD-B8E8-B2B9DA683F5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865EC6DF-63C2-4B2F-BAA7-8463A48D8D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3BD350-5BAA-49A8-9197-D02E18B07C36}" type="slidenum">
              <a:rPr lang="en-US" altLang="en-US">
                <a:solidFill>
                  <a:srgbClr val="FFFFFF"/>
                </a:solidFill>
              </a:rPr>
              <a:pPr/>
              <a:t>‹Nº›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79593"/>
      </p:ext>
    </p:extLst>
  </p:cSld>
  <p:clrMapOvr>
    <a:masterClrMapping/>
  </p:clrMapOvr>
  <p:transition>
    <p:zoom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B736A2A0-600C-45A0-9386-DF69356A40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DEF53AC5-FE11-44CD-B8E8-B2B9DA683F5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865EC6DF-63C2-4B2F-BAA7-8463A48D8D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BF068B-C9A0-4A50-AFDD-FEDE050922C9}" type="slidenum">
              <a:rPr lang="en-US" altLang="en-US">
                <a:solidFill>
                  <a:srgbClr val="FFFFFF"/>
                </a:solidFill>
              </a:rPr>
              <a:pPr/>
              <a:t>‹Nº›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955332"/>
      </p:ext>
    </p:extLst>
  </p:cSld>
  <p:clrMapOvr>
    <a:masterClrMapping/>
  </p:clrMapOvr>
  <p:transition>
    <p:zoom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B736A2A0-600C-45A0-9386-DF69356A40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DEF53AC5-FE11-44CD-B8E8-B2B9DA683F5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65EC6DF-63C2-4B2F-BAA7-8463A48D8D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BE99D4-1E63-42E0-ACF6-4BA2870811A0}" type="slidenum">
              <a:rPr lang="en-US" altLang="en-US">
                <a:solidFill>
                  <a:srgbClr val="FFFFFF"/>
                </a:solidFill>
              </a:rPr>
              <a:pPr/>
              <a:t>‹Nº›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264916"/>
      </p:ext>
    </p:extLst>
  </p:cSld>
  <p:clrMapOvr>
    <a:masterClrMapping/>
  </p:clrMapOvr>
  <p:transition>
    <p:zoom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="" xmlns:a16="http://schemas.microsoft.com/office/drawing/2014/main" id="{B736A2A0-600C-45A0-9386-DF69356A40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="" xmlns:a16="http://schemas.microsoft.com/office/drawing/2014/main" id="{DEF53AC5-FE11-44CD-B8E8-B2B9DA683F5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="" xmlns:a16="http://schemas.microsoft.com/office/drawing/2014/main" id="{865EC6DF-63C2-4B2F-BAA7-8463A48D8D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F81083-1C52-42C2-A71A-AF325D3800DE}" type="slidenum">
              <a:rPr lang="en-US" altLang="en-US">
                <a:solidFill>
                  <a:srgbClr val="FFFFFF"/>
                </a:solidFill>
              </a:rPr>
              <a:pPr/>
              <a:t>‹Nº›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158875"/>
      </p:ext>
    </p:extLst>
  </p:cSld>
  <p:clrMapOvr>
    <a:masterClrMapping/>
  </p:clrMapOvr>
  <p:transition>
    <p:zoom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="" xmlns:a16="http://schemas.microsoft.com/office/drawing/2014/main" id="{B736A2A0-600C-45A0-9386-DF69356A40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DEF53AC5-FE11-44CD-B8E8-B2B9DA683F5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865EC6DF-63C2-4B2F-BAA7-8463A48D8D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E769FE-ED22-46F1-9011-D70A31FCD7CC}" type="slidenum">
              <a:rPr lang="en-US" altLang="en-US">
                <a:solidFill>
                  <a:srgbClr val="FFFFFF"/>
                </a:solidFill>
              </a:rPr>
              <a:pPr/>
              <a:t>‹Nº›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431940"/>
      </p:ext>
    </p:extLst>
  </p:cSld>
  <p:clrMapOvr>
    <a:masterClrMapping/>
  </p:clrMapOvr>
  <p:transition>
    <p:zoom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B736A2A0-600C-45A0-9386-DF69356A40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="" xmlns:a16="http://schemas.microsoft.com/office/drawing/2014/main" id="{DEF53AC5-FE11-44CD-B8E8-B2B9DA683F5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865EC6DF-63C2-4B2F-BAA7-8463A48D8D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B17376-8216-4388-A5A2-58DA259FE843}" type="slidenum">
              <a:rPr lang="en-US" altLang="en-US">
                <a:solidFill>
                  <a:srgbClr val="FFFFFF"/>
                </a:solidFill>
              </a:rPr>
              <a:pPr/>
              <a:t>‹Nº›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244294"/>
      </p:ext>
    </p:extLst>
  </p:cSld>
  <p:clrMapOvr>
    <a:masterClrMapping/>
  </p:clrMapOvr>
  <p:transition>
    <p:zoom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B736A2A0-600C-45A0-9386-DF69356A40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DEF53AC5-FE11-44CD-B8E8-B2B9DA683F5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65EC6DF-63C2-4B2F-BAA7-8463A48D8D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30C966-1B49-4927-ADD8-503672DC7466}" type="slidenum">
              <a:rPr lang="en-US" altLang="en-US">
                <a:solidFill>
                  <a:srgbClr val="FFFFFF"/>
                </a:solidFill>
              </a:rPr>
              <a:pPr/>
              <a:t>‹Nº›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782626"/>
      </p:ext>
    </p:extLst>
  </p:cSld>
  <p:clrMapOvr>
    <a:masterClrMapping/>
  </p:clrMapOvr>
  <p:transition>
    <p:zoom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B736A2A0-600C-45A0-9386-DF69356A40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DEF53AC5-FE11-44CD-B8E8-B2B9DA683F5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65EC6DF-63C2-4B2F-BAA7-8463A48D8D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6D8928-A895-4AED-B5AD-26AEE3F9B598}" type="slidenum">
              <a:rPr lang="en-US" altLang="en-US">
                <a:solidFill>
                  <a:srgbClr val="FFFFFF"/>
                </a:solidFill>
              </a:rPr>
              <a:pPr/>
              <a:t>‹Nº›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329718"/>
      </p:ext>
    </p:extLst>
  </p:cSld>
  <p:clrMapOvr>
    <a:masterClrMapping/>
  </p:clrMapOvr>
  <p:transition>
    <p:zoom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B736A2A0-600C-45A0-9386-DF69356A40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DEF53AC5-FE11-44CD-B8E8-B2B9DA683F5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865EC6DF-63C2-4B2F-BAA7-8463A48D8D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4079A0-59E5-48A4-BE7F-4251BE716355}" type="slidenum">
              <a:rPr lang="en-US" altLang="en-US">
                <a:solidFill>
                  <a:srgbClr val="FFFFFF"/>
                </a:solidFill>
              </a:rPr>
              <a:pPr/>
              <a:t>‹Nº›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89400"/>
      </p:ext>
    </p:extLst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663166-698D-4579-A231-C22EEA8BF92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B736A2A0-600C-45A0-9386-DF69356A40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DEF53AC5-FE11-44CD-B8E8-B2B9DA683F5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865EC6DF-63C2-4B2F-BAA7-8463A48D8D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263669-80DC-4858-A79C-BB2F89AF4384}" type="slidenum">
              <a:rPr lang="en-US" altLang="en-US">
                <a:solidFill>
                  <a:srgbClr val="FFFFFF"/>
                </a:solidFill>
              </a:rPr>
              <a:pPr/>
              <a:t>‹Nº›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477616"/>
      </p:ext>
    </p:extLst>
  </p:cSld>
  <p:clrMapOvr>
    <a:masterClrMapping/>
  </p:clrMapOvr>
  <p:transition>
    <p:zoom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304800"/>
            <a:ext cx="7772400" cy="579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="" xmlns:a16="http://schemas.microsoft.com/office/drawing/2014/main" id="{B736A2A0-600C-45A0-9386-DF69356A40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DEF53AC5-FE11-44CD-B8E8-B2B9DA683F5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865EC6DF-63C2-4B2F-BAA7-8463A48D8D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BDFCA3-84C6-4648-88E0-0C06DB529A4F}" type="slidenum">
              <a:rPr lang="en-US" altLang="en-US">
                <a:solidFill>
                  <a:srgbClr val="FFFFFF"/>
                </a:solidFill>
              </a:rPr>
              <a:pPr/>
              <a:t>‹Nº›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537144"/>
      </p:ext>
    </p:extLst>
  </p:cSld>
  <p:clrMapOvr>
    <a:masterClrMapping/>
  </p:clrMapOvr>
  <p:transition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ítulo y diagrama u organig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SmartArt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s-E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D6BB94-8323-4E06-82ED-6D1ED5D843C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ítulo y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gráfico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s-E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ADABA7-17B5-4395-AC46-33D6CBDA64F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" name="Picture 10" descr="Hospital centenario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alphaModFix amt="17000"/>
            <a:extLst/>
          </a:blip>
          <a:srcRect/>
          <a:stretch>
            <a:fillRect/>
          </a:stretch>
        </p:blipFill>
        <p:spPr bwMode="auto">
          <a:xfrm>
            <a:off x="1866373" y="1257299"/>
            <a:ext cx="5347228" cy="528203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7" name="Picture 10" descr="Hospital centenario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6022975"/>
            <a:ext cx="696913" cy="6889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ospital centenario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alphaModFix amt="17000"/>
            <a:extLst/>
          </a:blip>
          <a:srcRect/>
          <a:stretch>
            <a:fillRect/>
          </a:stretch>
        </p:blipFill>
        <p:spPr bwMode="auto">
          <a:xfrm>
            <a:off x="1866373" y="1257299"/>
            <a:ext cx="5347228" cy="528203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3" name="Picture 10" descr="Hospital centenario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6022975"/>
            <a:ext cx="696913" cy="6889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Forma libre"/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2 Forma libre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3 Forma libre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10" descr="Hospital centenario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alphaModFix amt="17000"/>
            <a:extLst/>
          </a:blip>
          <a:srcRect/>
          <a:stretch>
            <a:fillRect/>
          </a:stretch>
        </p:blipFill>
        <p:spPr bwMode="auto">
          <a:xfrm>
            <a:off x="1866373" y="1257299"/>
            <a:ext cx="5347228" cy="528203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6" name="Picture 10" descr="Hospital centenario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6022975"/>
            <a:ext cx="696913" cy="6889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ospital centenario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alphaModFix amt="17000"/>
            <a:extLst/>
          </a:blip>
          <a:srcRect/>
          <a:stretch>
            <a:fillRect/>
          </a:stretch>
        </p:blipFill>
        <p:spPr bwMode="auto">
          <a:xfrm>
            <a:off x="1866373" y="1257299"/>
            <a:ext cx="5347228" cy="528203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3" name="Picture 10" descr="Hospital centenario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6022975"/>
            <a:ext cx="696913" cy="6889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ospital centenario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alphaModFix amt="17000"/>
            <a:extLst/>
          </a:blip>
          <a:srcRect/>
          <a:stretch>
            <a:fillRect/>
          </a:stretch>
        </p:blipFill>
        <p:spPr bwMode="auto">
          <a:xfrm>
            <a:off x="1866373" y="1257299"/>
            <a:ext cx="5347228" cy="528203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3" name="Picture 10" descr="Hospital centenario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6022975"/>
            <a:ext cx="696913" cy="6889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ospital centenario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alphaModFix amt="17000"/>
            <a:extLst/>
          </a:blip>
          <a:srcRect/>
          <a:stretch>
            <a:fillRect/>
          </a:stretch>
        </p:blipFill>
        <p:spPr bwMode="auto">
          <a:xfrm>
            <a:off x="1866373" y="1257299"/>
            <a:ext cx="5347228" cy="528203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3" name="Picture 10" descr="Hospital centenario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6022975"/>
            <a:ext cx="696913" cy="6889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E02D24-9042-47E6-9B42-667293F4CC5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ospital centenario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alphaModFix amt="17000"/>
            <a:extLst/>
          </a:blip>
          <a:srcRect/>
          <a:stretch>
            <a:fillRect/>
          </a:stretch>
        </p:blipFill>
        <p:spPr bwMode="auto">
          <a:xfrm>
            <a:off x="1866373" y="1257299"/>
            <a:ext cx="5347228" cy="528203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3" name="Picture 10" descr="Hospital centenario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6022975"/>
            <a:ext cx="696913" cy="6889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ospital centenario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alphaModFix amt="17000"/>
            <a:extLst/>
          </a:blip>
          <a:srcRect/>
          <a:stretch>
            <a:fillRect/>
          </a:stretch>
        </p:blipFill>
        <p:spPr bwMode="auto">
          <a:xfrm>
            <a:off x="1866373" y="1257299"/>
            <a:ext cx="5347228" cy="528203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3" name="Picture 10" descr="Hospital centenario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6022975"/>
            <a:ext cx="696913" cy="6889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ospital centenario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alphaModFix amt="17000"/>
            <a:extLst/>
          </a:blip>
          <a:srcRect/>
          <a:stretch>
            <a:fillRect/>
          </a:stretch>
        </p:blipFill>
        <p:spPr bwMode="auto">
          <a:xfrm>
            <a:off x="1866373" y="1257299"/>
            <a:ext cx="5347228" cy="528203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3" name="Picture 10" descr="Hospital centenario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6022975"/>
            <a:ext cx="696913" cy="6889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ospital centenario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alphaModFix amt="17000"/>
            <a:extLst/>
          </a:blip>
          <a:srcRect/>
          <a:stretch>
            <a:fillRect/>
          </a:stretch>
        </p:blipFill>
        <p:spPr bwMode="auto">
          <a:xfrm>
            <a:off x="1866373" y="1257299"/>
            <a:ext cx="5347228" cy="528203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3" name="Picture 10" descr="Hospital centenario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6022975"/>
            <a:ext cx="696913" cy="6889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ospital centenario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alphaModFix amt="17000"/>
            <a:extLst/>
          </a:blip>
          <a:srcRect/>
          <a:stretch>
            <a:fillRect/>
          </a:stretch>
        </p:blipFill>
        <p:spPr bwMode="auto">
          <a:xfrm>
            <a:off x="1866373" y="1257299"/>
            <a:ext cx="5347228" cy="528203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3" name="Picture 10" descr="Hospital centenario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6022975"/>
            <a:ext cx="696913" cy="6889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BC3B4A-C7E1-4772-A93D-FCACF91B8531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6594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D22836-8B23-47B9-9C76-A9BB8AF8F77C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4983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F799E1-5A84-4778-A66B-104F4978B1CC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0779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7EE758-EC73-46EE-8B91-92DF1D5C2310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7948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E56F9D-1F97-453D-B906-3B4518E0364D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263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FC5DFF-1825-4730-B84D-B9DC41DAA12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3B17A4-273E-4772-830E-6C9B011DDB92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685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A0A26B-5E23-4BC0-B9D3-1DD6F35B6178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989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C15F2C-22D5-4363-9151-D13C13ED0923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4094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77DB03-9AAE-447F-AA68-DF942E71346B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6390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74AD8B-0933-4CC8-868F-7911BC66926F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4877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1858C9-8376-43AC-BD8C-859A4FB023D9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8180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ítulo y diagrama u organig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SmartArt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s-E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131325-1569-4B88-B70A-8454531FF4D7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7837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ítulo y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gráfico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s-E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FD7074-B0D3-48CF-8238-67287134105F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06567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SFL_PPT_R4-05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914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 b="1">
                <a:solidFill>
                  <a:srgbClr val="74147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64819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741472"/>
              </a:buClr>
              <a:defRPr sz="2400">
                <a:latin typeface="Arial" pitchFamily="34" charset="0"/>
                <a:cs typeface="Arial" pitchFamily="34" charset="0"/>
              </a:defRPr>
            </a:lvl1pPr>
            <a:lvl2pPr>
              <a:buClr>
                <a:srgbClr val="741472"/>
              </a:buClr>
              <a:defRPr sz="2000">
                <a:latin typeface="Arial" pitchFamily="34" charset="0"/>
                <a:cs typeface="Arial" pitchFamily="34" charset="0"/>
              </a:defRPr>
            </a:lvl2pPr>
            <a:lvl3pPr>
              <a:buClr>
                <a:srgbClr val="741472"/>
              </a:buClr>
              <a:defRPr sz="1800">
                <a:latin typeface="Arial" pitchFamily="34" charset="0"/>
                <a:cs typeface="Arial" pitchFamily="34" charset="0"/>
              </a:defRPr>
            </a:lvl3pPr>
            <a:lvl4pPr>
              <a:buClr>
                <a:srgbClr val="741472"/>
              </a:buClr>
              <a:defRPr sz="1600">
                <a:latin typeface="Arial" pitchFamily="34" charset="0"/>
                <a:cs typeface="Arial" pitchFamily="34" charset="0"/>
              </a:defRPr>
            </a:lvl4pPr>
            <a:lvl5pPr>
              <a:buClr>
                <a:srgbClr val="741472"/>
              </a:buClr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6775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BC3B4A-C7E1-4772-A93D-FCACF91B8531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450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BCA245-DA48-4B25-8167-812D8DDCBC3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D22836-8B23-47B9-9C76-A9BB8AF8F77C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82291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F799E1-5A84-4778-A66B-104F4978B1CC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53391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7EE758-EC73-46EE-8B91-92DF1D5C2310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90193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E56F9D-1F97-453D-B906-3B4518E0364D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0067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3B17A4-273E-4772-830E-6C9B011DDB92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73373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A0A26B-5E23-4BC0-B9D3-1DD6F35B6178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32386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C15F2C-22D5-4363-9151-D13C13ED0923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15638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77DB03-9AAE-447F-AA68-DF942E71346B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45431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74AD8B-0933-4CC8-868F-7911BC66926F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23430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1858C9-8376-43AC-BD8C-859A4FB023D9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80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E14845-80D9-48C3-B484-13D8764C761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ítulo y diagrama u organig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SmartArt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s-E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131325-1569-4B88-B70A-8454531FF4D7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09484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ítulo y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gráfico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s-E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FD7074-B0D3-48CF-8238-67287134105F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42187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SFL_PPT_R4-05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914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 b="1">
                <a:solidFill>
                  <a:srgbClr val="74147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64819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741472"/>
              </a:buClr>
              <a:defRPr sz="2400">
                <a:latin typeface="Arial" pitchFamily="34" charset="0"/>
                <a:cs typeface="Arial" pitchFamily="34" charset="0"/>
              </a:defRPr>
            </a:lvl1pPr>
            <a:lvl2pPr>
              <a:buClr>
                <a:srgbClr val="741472"/>
              </a:buClr>
              <a:defRPr sz="2000">
                <a:latin typeface="Arial" pitchFamily="34" charset="0"/>
                <a:cs typeface="Arial" pitchFamily="34" charset="0"/>
              </a:defRPr>
            </a:lvl2pPr>
            <a:lvl3pPr>
              <a:buClr>
                <a:srgbClr val="741472"/>
              </a:buClr>
              <a:defRPr sz="1800">
                <a:latin typeface="Arial" pitchFamily="34" charset="0"/>
                <a:cs typeface="Arial" pitchFamily="34" charset="0"/>
              </a:defRPr>
            </a:lvl3pPr>
            <a:lvl4pPr>
              <a:buClr>
                <a:srgbClr val="741472"/>
              </a:buClr>
              <a:defRPr sz="1600">
                <a:latin typeface="Arial" pitchFamily="34" charset="0"/>
                <a:cs typeface="Arial" pitchFamily="34" charset="0"/>
              </a:defRPr>
            </a:lvl4pPr>
            <a:lvl5pPr>
              <a:buClr>
                <a:srgbClr val="741472"/>
              </a:buClr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50054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SFL_PPT_R4-0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62200" y="2892425"/>
            <a:ext cx="6400800" cy="841375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rgbClr val="74147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95600" y="3810000"/>
            <a:ext cx="5334000" cy="762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93680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SFL_PPT_R4-05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72390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 b="1">
                <a:solidFill>
                  <a:srgbClr val="74147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72439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741472"/>
              </a:buClr>
              <a:defRPr sz="2400">
                <a:latin typeface="Arial" pitchFamily="34" charset="0"/>
                <a:cs typeface="Arial" pitchFamily="34" charset="0"/>
              </a:defRPr>
            </a:lvl1pPr>
            <a:lvl2pPr>
              <a:buClr>
                <a:srgbClr val="741472"/>
              </a:buClr>
              <a:defRPr sz="2000">
                <a:latin typeface="Arial" pitchFamily="34" charset="0"/>
                <a:cs typeface="Arial" pitchFamily="34" charset="0"/>
              </a:defRPr>
            </a:lvl2pPr>
            <a:lvl3pPr>
              <a:buClr>
                <a:srgbClr val="741472"/>
              </a:buClr>
              <a:defRPr sz="1800">
                <a:latin typeface="Arial" pitchFamily="34" charset="0"/>
                <a:cs typeface="Arial" pitchFamily="34" charset="0"/>
              </a:defRPr>
            </a:lvl3pPr>
            <a:lvl4pPr>
              <a:buClr>
                <a:srgbClr val="741472"/>
              </a:buClr>
              <a:defRPr sz="1600">
                <a:latin typeface="Arial" pitchFamily="34" charset="0"/>
                <a:cs typeface="Arial" pitchFamily="34" charset="0"/>
              </a:defRPr>
            </a:lvl4pPr>
            <a:lvl5pPr>
              <a:buClr>
                <a:srgbClr val="741472"/>
              </a:buClr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67934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quema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FL_PPT_R4-06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 userDrawn="1"/>
        </p:nvSpPr>
        <p:spPr>
          <a:xfrm>
            <a:off x="5334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 b="1">
                <a:solidFill>
                  <a:srgbClr val="74147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>
                <a:ea typeface="ＭＳ Ｐゴシック" charset="0"/>
              </a:rPr>
              <a:t>Click to edit Master title style</a:t>
            </a:r>
            <a:endParaRPr lang="en-US" dirty="0">
              <a:ea typeface="ＭＳ Ｐゴシック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 userDrawn="1"/>
        </p:nvSpPr>
        <p:spPr>
          <a:xfrm>
            <a:off x="533400" y="1600200"/>
            <a:ext cx="8229600" cy="4343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741472"/>
              </a:buClr>
              <a:defRPr sz="2400">
                <a:latin typeface="Arial" pitchFamily="34" charset="0"/>
                <a:cs typeface="Arial" pitchFamily="34" charset="0"/>
              </a:defRPr>
            </a:lvl1pPr>
            <a:lvl2pPr>
              <a:buClr>
                <a:srgbClr val="741472"/>
              </a:buClr>
              <a:defRPr sz="2000">
                <a:latin typeface="Arial" pitchFamily="34" charset="0"/>
                <a:cs typeface="Arial" pitchFamily="34" charset="0"/>
              </a:defRPr>
            </a:lvl2pPr>
            <a:lvl3pPr>
              <a:buClr>
                <a:srgbClr val="741472"/>
              </a:buClr>
              <a:defRPr sz="1800">
                <a:latin typeface="Arial" pitchFamily="34" charset="0"/>
                <a:cs typeface="Arial" pitchFamily="34" charset="0"/>
              </a:defRPr>
            </a:lvl3pPr>
            <a:lvl4pPr>
              <a:buClr>
                <a:srgbClr val="741472"/>
              </a:buClr>
              <a:defRPr sz="1600">
                <a:latin typeface="Arial" pitchFamily="34" charset="0"/>
                <a:cs typeface="Arial" pitchFamily="34" charset="0"/>
              </a:defRPr>
            </a:lvl4pPr>
            <a:lvl5pPr>
              <a:buClr>
                <a:srgbClr val="741472"/>
              </a:buClr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prstClr val="black"/>
                </a:solidFill>
                <a:ea typeface="ＭＳ Ｐゴシック" charset="0"/>
              </a:rPr>
              <a:t>Click to edit Master text styles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b="1" dirty="0" smtClean="0">
                <a:solidFill>
                  <a:prstClr val="black"/>
                </a:solidFill>
                <a:ea typeface="ＭＳ Ｐゴシック" charset="0"/>
              </a:rPr>
              <a:t>Second level</a:t>
            </a:r>
          </a:p>
          <a:p>
            <a:pPr marL="1143000" lvl="2" indent="-2286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prstClr val="black"/>
                </a:solidFill>
                <a:ea typeface="ＭＳ Ｐゴシック" charset="0"/>
              </a:rPr>
              <a:t>Third level</a:t>
            </a:r>
          </a:p>
          <a:p>
            <a:pPr marL="1600200" lvl="3" indent="-22860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b="1" dirty="0" smtClean="0">
                <a:solidFill>
                  <a:prstClr val="black"/>
                </a:solidFill>
                <a:ea typeface="ＭＳ Ｐゴシック" charset="0"/>
              </a:rPr>
              <a:t>Fourth level</a:t>
            </a:r>
          </a:p>
          <a:p>
            <a:pPr marL="2057400" lvl="4" indent="-228600">
              <a:spcBef>
                <a:spcPct val="20000"/>
              </a:spcBef>
              <a:buFont typeface="Arial" pitchFamily="34" charset="0"/>
              <a:buChar char="»"/>
              <a:defRPr/>
            </a:pPr>
            <a:r>
              <a:rPr lang="en-US" b="1" dirty="0" smtClean="0">
                <a:solidFill>
                  <a:prstClr val="black"/>
                </a:solidFill>
                <a:ea typeface="ＭＳ Ｐゴシック" charset="0"/>
              </a:rPr>
              <a:t>Fifth level</a:t>
            </a:r>
            <a:endParaRPr lang="en-US" b="1" dirty="0">
              <a:solidFill>
                <a:prstClr val="black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30976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SFL_PPT_R4-0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81000" y="3252787"/>
            <a:ext cx="6781800" cy="709613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09800"/>
            <a:ext cx="6781800" cy="1042987"/>
          </a:xfrm>
          <a:prstGeom prst="rect">
            <a:avLst/>
          </a:prstGeom>
        </p:spPr>
        <p:txBody>
          <a:bodyPr anchor="t" anchorCtr="0"/>
          <a:lstStyle>
            <a:lvl1pPr algn="ctr">
              <a:buFontTx/>
              <a:buNone/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t-PT" smtClean="0"/>
              <a:t>Clique para editar os estilos</a:t>
            </a:r>
          </a:p>
        </p:txBody>
      </p:sp>
    </p:spTree>
    <p:extLst>
      <p:ext uri="{BB962C8B-B14F-4D97-AF65-F5344CB8AC3E}">
        <p14:creationId xmlns:p14="http://schemas.microsoft.com/office/powerpoint/2010/main" val="66572942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SFL_PPT_R4-05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914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 b="1">
                <a:solidFill>
                  <a:srgbClr val="74147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64819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741472"/>
              </a:buClr>
              <a:defRPr sz="2400">
                <a:latin typeface="Arial" pitchFamily="34" charset="0"/>
                <a:cs typeface="Arial" pitchFamily="34" charset="0"/>
              </a:defRPr>
            </a:lvl1pPr>
            <a:lvl2pPr>
              <a:buClr>
                <a:srgbClr val="741472"/>
              </a:buClr>
              <a:defRPr sz="2000">
                <a:latin typeface="Arial" pitchFamily="34" charset="0"/>
                <a:cs typeface="Arial" pitchFamily="34" charset="0"/>
              </a:defRPr>
            </a:lvl2pPr>
            <a:lvl3pPr>
              <a:buClr>
                <a:srgbClr val="741472"/>
              </a:buClr>
              <a:defRPr sz="1800">
                <a:latin typeface="Arial" pitchFamily="34" charset="0"/>
                <a:cs typeface="Arial" pitchFamily="34" charset="0"/>
              </a:defRPr>
            </a:lvl3pPr>
            <a:lvl4pPr>
              <a:buClr>
                <a:srgbClr val="741472"/>
              </a:buClr>
              <a:defRPr sz="1600">
                <a:latin typeface="Arial" pitchFamily="34" charset="0"/>
                <a:cs typeface="Arial" pitchFamily="34" charset="0"/>
              </a:defRPr>
            </a:lvl4pPr>
            <a:lvl5pPr>
              <a:buClr>
                <a:srgbClr val="741472"/>
              </a:buClr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26725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SFL_PPT_R4-0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81000" y="3252787"/>
            <a:ext cx="6781800" cy="709613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09800"/>
            <a:ext cx="6781800" cy="1042987"/>
          </a:xfrm>
          <a:prstGeom prst="rect">
            <a:avLst/>
          </a:prstGeom>
        </p:spPr>
        <p:txBody>
          <a:bodyPr anchor="t" anchorCtr="0"/>
          <a:lstStyle>
            <a:lvl1pPr algn="ctr">
              <a:buFontTx/>
              <a:buNone/>
              <a:defRPr b="1">
                <a:solidFill>
                  <a:srgbClr val="74147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24148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EEFCD3-F13D-4B15-994E-7FEE266DEACD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485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0920C8-1FD7-4458-BF62-F332B51DB4D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E02D24-9042-47E6-9B42-667293F4CC5E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26085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FC5DFF-1825-4730-B84D-B9DC41DAA12E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67629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BCA245-DA48-4B25-8167-812D8DDCBC37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50139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E14845-80D9-48C3-B484-13D8764C761F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86171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0920C8-1FD7-4458-BF62-F332B51DB4D2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25517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4D3FF9-3F87-4F93-8F29-C03E48CA9286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1876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8EE8A9-7ECD-457A-AADB-D50A402DD626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48971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16E587-FECA-4691-A922-26AB7D445856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12527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D13866-6FB7-46B5-8BA6-7D2C3ACF6A7F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13755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663166-698D-4579-A231-C22EEA8BF92A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633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4D3FF9-3F87-4F93-8F29-C03E48CA928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ítulo y diagrama u organig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SmartArt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s-E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D6BB94-8323-4E06-82ED-6D1ED5D843CC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77700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ítulo y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gráfico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s-E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ADABA7-17B5-4395-AC46-33D6CBDA64FA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42376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EEFCD3-F13D-4B15-994E-7FEE266DEACD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2656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E02D24-9042-47E6-9B42-667293F4CC5E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93216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FC5DFF-1825-4730-B84D-B9DC41DAA12E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29257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BCA245-DA48-4B25-8167-812D8DDCBC37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6566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E14845-80D9-48C3-B484-13D8764C761F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20890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0920C8-1FD7-4458-BF62-F332B51DB4D2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97698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4D3FF9-3F87-4F93-8F29-C03E48CA9286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32195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8EE8A9-7ECD-457A-AADB-D50A402DD626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308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8EE8A9-7ECD-457A-AADB-D50A402DD62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16E587-FECA-4691-A922-26AB7D445856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21243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D13866-6FB7-46B5-8BA6-7D2C3ACF6A7F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23639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663166-698D-4579-A231-C22EEA8BF92A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79698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ítulo y diagrama u organig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SmartArt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s-E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D6BB94-8323-4E06-82ED-6D1ED5D843CC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23220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ítulo y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gráfico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s-E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ADABA7-17B5-4395-AC46-33D6CBDA64FA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35081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00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 smtClean="0"/>
              <a:t>Haga clic para modificar el estilo de subtítulo del patrón</a:t>
            </a:r>
            <a:endParaRPr lang="es-ES" dirty="0"/>
          </a:p>
        </p:txBody>
      </p:sp>
      <p:sp>
        <p:nvSpPr>
          <p:cNvPr id="15" name="Título 14"/>
          <p:cNvSpPr>
            <a:spLocks noGrp="1"/>
          </p:cNvSpPr>
          <p:nvPr userDrawn="1">
            <p:ph type="title"/>
          </p:nvPr>
        </p:nvSpPr>
        <p:spPr>
          <a:xfrm>
            <a:off x="474459" y="1161554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16" name="Marcador de fecha 15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8A76ADC6-4B55-4CDE-B0CF-F905B5D31AB7}" type="datetimeFigureOut">
              <a:rPr lang="es-ES" smtClean="0"/>
              <a:pPr/>
              <a:t>03/11/2017</a:t>
            </a:fld>
            <a:endParaRPr lang="es-ES"/>
          </a:p>
        </p:txBody>
      </p:sp>
      <p:sp>
        <p:nvSpPr>
          <p:cNvPr id="17" name="Marcador de pie de página 16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8" name="Marcador de número de diapositiva 17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EBAA3418-4C7A-4FEB-8FE6-C2425CA18C4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1640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6ADC6-4B55-4CDE-B0CF-F905B5D31AB7}" type="datetimeFigureOut">
              <a:rPr lang="es-ES" smtClean="0"/>
              <a:pPr/>
              <a:t>03/11/2017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A3418-4C7A-4FEB-8FE6-C2425CA18C4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316392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00006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6ADC6-4B55-4CDE-B0CF-F905B5D31AB7}" type="datetimeFigureOut">
              <a:rPr lang="es-ES" smtClean="0"/>
              <a:pPr/>
              <a:t>03/11/2017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A3418-4C7A-4FEB-8FE6-C2425CA18C4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1798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2204864"/>
            <a:ext cx="4038600" cy="39212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2204864"/>
            <a:ext cx="4038600" cy="39212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6ADC6-4B55-4CDE-B0CF-F905B5D31AB7}" type="datetimeFigureOut">
              <a:rPr lang="es-ES" smtClean="0"/>
              <a:pPr/>
              <a:t>03/11/2017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A3418-4C7A-4FEB-8FE6-C2425CA18C4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68357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235719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3068959"/>
            <a:ext cx="4040188" cy="305720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235719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3068959"/>
            <a:ext cx="4041775" cy="305720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6ADC6-4B55-4CDE-B0CF-F905B5D31AB7}" type="datetimeFigureOut">
              <a:rPr lang="es-ES" smtClean="0"/>
              <a:pPr/>
              <a:t>03/11/2017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A3418-4C7A-4FEB-8FE6-C2425CA18C4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12297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16E587-FECA-4691-A922-26AB7D44585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6ADC6-4B55-4CDE-B0CF-F905B5D31AB7}" type="datetimeFigureOut">
              <a:rPr lang="es-ES" smtClean="0"/>
              <a:pPr/>
              <a:t>03/11/2017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A3418-4C7A-4FEB-8FE6-C2425CA18C4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245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6ADC6-4B55-4CDE-B0CF-F905B5D31AB7}" type="datetimeFigureOut">
              <a:rPr lang="es-ES" smtClean="0"/>
              <a:pPr/>
              <a:t>03/11/2017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A3418-4C7A-4FEB-8FE6-C2425CA18C4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5194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970806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980728"/>
            <a:ext cx="5111750" cy="51454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2204864"/>
            <a:ext cx="3008313" cy="39212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6ADC6-4B55-4CDE-B0CF-F905B5D31AB7}" type="datetimeFigureOut">
              <a:rPr lang="es-ES" smtClean="0"/>
              <a:pPr/>
              <a:t>03/11/2017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A3418-4C7A-4FEB-8FE6-C2425CA18C4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97735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980727"/>
            <a:ext cx="5486400" cy="374684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6ADC6-4B55-4CDE-B0CF-F905B5D31AB7}" type="datetimeFigureOut">
              <a:rPr lang="es-ES" smtClean="0"/>
              <a:pPr/>
              <a:t>03/11/2017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A3418-4C7A-4FEB-8FE6-C2425CA18C4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89089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6ADC6-4B55-4CDE-B0CF-F905B5D31AB7}" type="datetimeFigureOut">
              <a:rPr lang="es-ES" smtClean="0"/>
              <a:pPr/>
              <a:t>03/11/2017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A3418-4C7A-4FEB-8FE6-C2425CA18C4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9093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980728"/>
            <a:ext cx="2057400" cy="514543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980728"/>
            <a:ext cx="6019800" cy="514543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6ADC6-4B55-4CDE-B0CF-F905B5D31AB7}" type="datetimeFigureOut">
              <a:rPr lang="es-ES" smtClean="0"/>
              <a:pPr/>
              <a:t>03/11/2017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A3418-4C7A-4FEB-8FE6-C2425CA18C4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0529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6ADC6-4B55-4CDE-B0CF-F905B5D31AB7}" type="datetimeFigureOut">
              <a:rPr lang="es-ES" smtClean="0"/>
              <a:pPr/>
              <a:t>03/11/2017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A3418-4C7A-4FEB-8FE6-C2425CA18C4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73939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con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91784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6ADC6-4B55-4CDE-B0CF-F905B5D31AB7}" type="datetimeFigureOut">
              <a:rPr lang="es-ES" smtClean="0"/>
              <a:pPr/>
              <a:t>03/11/2017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A3418-4C7A-4FEB-8FE6-C2425CA18C49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6" name="2 Marcador de texto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69572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Tex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6ADC6-4B55-4CDE-B0CF-F905B5D31AB7}" type="datetimeFigureOut">
              <a:rPr lang="es-ES" smtClean="0"/>
              <a:pPr/>
              <a:t>03/11/2017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A3418-4C7A-4FEB-8FE6-C2425CA18C49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13"/>
          </p:nvPr>
        </p:nvSpPr>
        <p:spPr>
          <a:xfrm>
            <a:off x="457200" y="2205038"/>
            <a:ext cx="8229600" cy="388778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05931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6ADC6-4B55-4CDE-B0CF-F905B5D31AB7}" type="datetimeFigureOut">
              <a:rPr lang="es-ES" smtClean="0"/>
              <a:pPr/>
              <a:t>03/11/2017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A3418-4C7A-4FEB-8FE6-C2425CA18C4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0770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5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slideLayout" Target="../slideLayouts/slideLayout84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slideLayout" Target="../slideLayouts/slideLayout97.xml"/><Relationship Id="rId18" Type="http://schemas.openxmlformats.org/officeDocument/2006/relationships/image" Target="../media/image11.png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17" Type="http://schemas.openxmlformats.org/officeDocument/2006/relationships/image" Target="../media/image10.png"/><Relationship Id="rId2" Type="http://schemas.openxmlformats.org/officeDocument/2006/relationships/slideLayout" Target="../slideLayouts/slideLayout86.xml"/><Relationship Id="rId16" Type="http://schemas.openxmlformats.org/officeDocument/2006/relationships/theme" Target="../theme/theme8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5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slideLayout" Target="../slideLayouts/slideLayout9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43"/>
            </a:gs>
            <a:gs pos="50000">
              <a:srgbClr val="0000FF"/>
            </a:gs>
            <a:gs pos="100000">
              <a:srgbClr val="00004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  <a:latin typeface="Arial" charset="0"/>
              </a:defRPr>
            </a:lvl1pPr>
          </a:lstStyle>
          <a:p>
            <a:pPr>
              <a:defRPr/>
            </a:pPr>
            <a:fld id="{B182A61F-3163-4EB2-9690-EAB3D42320A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/>
            </a:gs>
            <a:gs pos="64999">
              <a:srgbClr val="000000"/>
            </a:gs>
            <a:gs pos="100000">
              <a:srgbClr val="5A77A9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8" name="Picture 10" descr="Hospital centenario"/>
          <p:cNvPicPr>
            <a:picLocks noChangeAspect="1" noChangeArrowheads="1"/>
          </p:cNvPicPr>
          <p:nvPr userDrawn="1"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alphaModFix amt="17000"/>
            <a:extLst/>
          </a:blip>
          <a:srcRect/>
          <a:stretch>
            <a:fillRect/>
          </a:stretch>
        </p:blipFill>
        <p:spPr bwMode="auto">
          <a:xfrm>
            <a:off x="1866373" y="1257299"/>
            <a:ext cx="5347228" cy="528203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1036" name="Picture 10" descr="Hospital centenario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8305800" y="6022975"/>
            <a:ext cx="696913" cy="6889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rgbClr val="C1EE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9pPr>
      <a:extLst/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43"/>
            </a:gs>
            <a:gs pos="50000">
              <a:srgbClr val="0000FF"/>
            </a:gs>
            <a:gs pos="100000">
              <a:srgbClr val="00004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/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07F48A16-5519-4CBE-81EA-C06EDF92473F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82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43"/>
            </a:gs>
            <a:gs pos="50000">
              <a:srgbClr val="0000FF"/>
            </a:gs>
            <a:gs pos="100000">
              <a:srgbClr val="00004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/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07F48A16-5519-4CBE-81EA-C06EDF92473F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95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0630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43"/>
            </a:gs>
            <a:gs pos="50000">
              <a:srgbClr val="0000FF"/>
            </a:gs>
            <a:gs pos="100000">
              <a:srgbClr val="00004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  <a:latin typeface="Arial" charset="0"/>
              </a:defRPr>
            </a:lvl1pPr>
          </a:lstStyle>
          <a:p>
            <a:pPr>
              <a:defRPr/>
            </a:pPr>
            <a:fld id="{B182A61F-3163-4EB2-9690-EAB3D42320A1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961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43"/>
            </a:gs>
            <a:gs pos="50000">
              <a:srgbClr val="0000FF"/>
            </a:gs>
            <a:gs pos="100000">
              <a:srgbClr val="00004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es-ES" b="1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es-ES" b="1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  <a:latin typeface="Arial" charset="0"/>
              </a:defRPr>
            </a:lvl1pPr>
          </a:lstStyle>
          <a:p>
            <a:pPr>
              <a:defRPr/>
            </a:pPr>
            <a:fld id="{B182A61F-3163-4EB2-9690-EAB3D42320A1}" type="slidenum">
              <a:rPr lang="es-ES" b="1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568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9178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2132856"/>
            <a:ext cx="8229600" cy="39933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66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A76ADC6-4B55-4CDE-B0CF-F905B5D31AB7}" type="datetimeFigureOut">
              <a:rPr lang="es-ES" smtClean="0">
                <a:latin typeface="Ebrim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03/11/2017</a:t>
            </a:fld>
            <a:endParaRPr lang="es-ES">
              <a:latin typeface="Ebrima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0066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ES">
              <a:latin typeface="Ebrima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0066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BAA3418-4C7A-4FEB-8FE6-C2425CA18C49}" type="slidenum">
              <a:rPr lang="es-ES" smtClean="0">
                <a:latin typeface="Ebrim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s-ES">
              <a:latin typeface="Ebrima"/>
            </a:endParaRPr>
          </a:p>
        </p:txBody>
      </p:sp>
      <p:sp>
        <p:nvSpPr>
          <p:cNvPr id="11" name="Rectángulo 10"/>
          <p:cNvSpPr/>
          <p:nvPr userDrawn="1"/>
        </p:nvSpPr>
        <p:spPr>
          <a:xfrm>
            <a:off x="0" y="0"/>
            <a:ext cx="9144000" cy="826823"/>
          </a:xfrm>
          <a:prstGeom prst="rect">
            <a:avLst/>
          </a:prstGeom>
          <a:gradFill flip="none" rotWithShape="1">
            <a:gsLst>
              <a:gs pos="0">
                <a:srgbClr val="B3C7EB"/>
              </a:gs>
              <a:gs pos="50000">
                <a:srgbClr val="ECF1FA"/>
              </a:gs>
              <a:gs pos="100000">
                <a:schemeClr val="tx1"/>
              </a:gs>
            </a:gsLst>
            <a:lin ang="5400000" scaled="0"/>
            <a:tileRect/>
          </a:gra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AR">
              <a:solidFill>
                <a:prstClr val="white"/>
              </a:solidFill>
            </a:endParaRPr>
          </a:p>
        </p:txBody>
      </p:sp>
      <p:pic>
        <p:nvPicPr>
          <p:cNvPr id="12" name="7 Imagen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5" y="55494"/>
            <a:ext cx="771329" cy="771329"/>
          </a:xfrm>
          <a:prstGeom prst="rect">
            <a:avLst/>
          </a:prstGeom>
        </p:spPr>
      </p:pic>
      <p:sp>
        <p:nvSpPr>
          <p:cNvPr id="13" name="11 CuadroTexto"/>
          <p:cNvSpPr txBox="1"/>
          <p:nvPr userDrawn="1"/>
        </p:nvSpPr>
        <p:spPr>
          <a:xfrm>
            <a:off x="1408322" y="11432"/>
            <a:ext cx="63273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" sz="1600" b="1" dirty="0" smtClean="0">
                <a:solidFill>
                  <a:srgbClr val="000066"/>
                </a:solidFill>
                <a:latin typeface="Ebrima"/>
              </a:rPr>
              <a:t>Sociedad de Cardiología de Rosario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" sz="1000" dirty="0" smtClean="0">
                <a:solidFill>
                  <a:srgbClr val="000066"/>
                </a:solidFill>
                <a:latin typeface="Ebrima"/>
              </a:rPr>
              <a:t>Asociación Civil</a:t>
            </a:r>
            <a:endParaRPr lang="es-ES" sz="800" dirty="0" smtClean="0">
              <a:solidFill>
                <a:srgbClr val="000066"/>
              </a:solidFill>
              <a:latin typeface="Ebrim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" sz="800" dirty="0" smtClean="0">
                <a:solidFill>
                  <a:srgbClr val="000066"/>
                </a:solidFill>
                <a:latin typeface="Ebrima"/>
              </a:rPr>
              <a:t>Integrante de la Federación Argentina de Cardiología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" sz="1400" b="1" dirty="0" smtClean="0">
                <a:solidFill>
                  <a:srgbClr val="000066"/>
                </a:solidFill>
                <a:latin typeface="Ebrima"/>
              </a:rPr>
              <a:t>Simposio SCR 2017 “De la medicina basada en la evidencia a la vida real”</a:t>
            </a:r>
            <a:endParaRPr lang="es-ES" sz="1400" b="1" dirty="0">
              <a:solidFill>
                <a:srgbClr val="000066"/>
              </a:solidFill>
              <a:latin typeface="Ebrima"/>
            </a:endParaRPr>
          </a:p>
        </p:txBody>
      </p:sp>
      <p:pic>
        <p:nvPicPr>
          <p:cNvPr id="14" name="Imagen 13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236" y="0"/>
            <a:ext cx="1275899" cy="779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2878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  <p:sldLayoutId id="2147483764" r:id="rId13"/>
    <p:sldLayoutId id="2147483765" r:id="rId14"/>
    <p:sldLayoutId id="2147483766" r:id="rId15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rgbClr val="00006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000066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000066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000066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0000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5C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Peripheral Interventions Program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="" xmlns:a16="http://schemas.microsoft.com/office/drawing/2014/main" id="{B736A2A0-600C-45A0-9386-DF69356A40D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i="0">
                <a:effectLst/>
                <a:latin typeface="Times New Roman" pitchFamily="18" charset="0"/>
              </a:defRPr>
            </a:lvl1pPr>
          </a:lstStyle>
          <a:p>
            <a:pPr eaLnBrk="0" hangingPunct="0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>
            <a:extLst>
              <a:ext uri="{FF2B5EF4-FFF2-40B4-BE49-F238E27FC236}">
                <a16:creationId xmlns="" xmlns:a16="http://schemas.microsoft.com/office/drawing/2014/main" id="{DEF53AC5-FE11-44CD-B8E8-B2B9DA683F5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i="0">
                <a:effectLst/>
                <a:latin typeface="Times New Roman" pitchFamily="18" charset="0"/>
              </a:defRPr>
            </a:lvl1pPr>
          </a:lstStyle>
          <a:p>
            <a:pPr eaLnBrk="0" hangingPunct="0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>
            <a:extLst>
              <a:ext uri="{FF2B5EF4-FFF2-40B4-BE49-F238E27FC236}">
                <a16:creationId xmlns="" xmlns:a16="http://schemas.microsoft.com/office/drawing/2014/main" id="{865EC6DF-63C2-4B2F-BAA7-8463A48D8DD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i="0"/>
            </a:lvl1pPr>
          </a:lstStyle>
          <a:p>
            <a:pPr eaLnBrk="0" hangingPunct="0"/>
            <a:fld id="{D645C741-860E-4EC1-BCAD-978FB719A1D0}" type="slidenum">
              <a:rPr lang="en-US" altLang="en-US" smtClean="0">
                <a:solidFill>
                  <a:srgbClr val="FFFFFF"/>
                </a:solidFill>
                <a:latin typeface="Times New Roman" pitchFamily="18" charset="0"/>
              </a:rPr>
              <a:pPr eaLnBrk="0" hangingPunct="0"/>
              <a:t>‹Nº›</a:t>
            </a:fld>
            <a:endParaRPr lang="en-US" altLang="en-US" smtClean="0">
              <a:solidFill>
                <a:srgbClr val="FFFF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54658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</p:sldLayoutIdLst>
  <p:transition>
    <p:zo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helancet.com/journals/lancet/issue/vol361no9351/PIIS0140-6736(00)X0333-9" TargetMode="External"/><Relationship Id="rId5" Type="http://schemas.openxmlformats.org/officeDocument/2006/relationships/image" Target="../media/image19.pn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22.pn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0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7.xml"/><Relationship Id="rId4" Type="http://schemas.openxmlformats.org/officeDocument/2006/relationships/image" Target="../media/image1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36.png"/><Relationship Id="rId5" Type="http://schemas.openxmlformats.org/officeDocument/2006/relationships/image" Target="../media/image32.png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.xls"/><Relationship Id="rId2" Type="http://schemas.openxmlformats.org/officeDocument/2006/relationships/slideLayout" Target="../slideLayouts/slideLayout40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8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4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2.xls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3.xls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48.png"/><Relationship Id="rId4" Type="http://schemas.openxmlformats.org/officeDocument/2006/relationships/image" Target="../media/image42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0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18.pn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 txBox="1">
            <a:spLocks noChangeArrowheads="1"/>
          </p:cNvSpPr>
          <p:nvPr/>
        </p:nvSpPr>
        <p:spPr>
          <a:xfrm>
            <a:off x="-1173" y="4005064"/>
            <a:ext cx="9109677" cy="600075"/>
          </a:xfrm>
          <a:prstGeom prst="rect">
            <a:avLst/>
          </a:prstGeom>
        </p:spPr>
        <p:txBody>
          <a:bodyPr/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kumimoji="0" lang="es-ES" sz="2600" b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</a:rPr>
              <a:t>Dr. Pedro </a:t>
            </a:r>
            <a:r>
              <a:rPr kumimoji="0" lang="es-ES" sz="2600" b="1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</a:rPr>
              <a:t>Zangroniz</a:t>
            </a:r>
            <a:endParaRPr kumimoji="0" lang="es-ES" sz="2600" b="1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/>
            </a:endParaRP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es-ES" sz="2000" b="1" kern="0" dirty="0" smtClean="0">
                <a:solidFill>
                  <a:srgbClr val="0000FF"/>
                </a:solidFill>
                <a:cs typeface="Arial" pitchFamily="34" charset="0"/>
              </a:rPr>
              <a:t>Jefe </a:t>
            </a:r>
            <a:r>
              <a:rPr lang="es-ES" sz="2000" b="1" kern="0" dirty="0">
                <a:solidFill>
                  <a:srgbClr val="0000FF"/>
                </a:solidFill>
                <a:cs typeface="Arial" pitchFamily="34" charset="0"/>
              </a:rPr>
              <a:t>Servicio de Hemodinamia y Cardiología Intervencionista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es-ES" sz="2000" b="1" kern="0" dirty="0">
                <a:solidFill>
                  <a:srgbClr val="0000FF"/>
                </a:solidFill>
                <a:cs typeface="Arial" pitchFamily="34" charset="0"/>
              </a:rPr>
              <a:t>Hospital Provincial del Centenario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es-ES" sz="2000" b="1" kern="0" dirty="0" smtClean="0">
                <a:solidFill>
                  <a:srgbClr val="0000FF"/>
                </a:solidFill>
                <a:cs typeface="Arial" pitchFamily="34" charset="0"/>
              </a:rPr>
              <a:t>Docente Facultad Ciencias </a:t>
            </a:r>
            <a:r>
              <a:rPr lang="es-ES" sz="2000" b="1" kern="0" dirty="0">
                <a:solidFill>
                  <a:srgbClr val="0000FF"/>
                </a:solidFill>
                <a:cs typeface="Arial" pitchFamily="34" charset="0"/>
              </a:rPr>
              <a:t>Médicas </a:t>
            </a:r>
            <a:r>
              <a:rPr lang="es-ES" sz="2000" b="1" kern="0" dirty="0" smtClean="0">
                <a:solidFill>
                  <a:srgbClr val="0000FF"/>
                </a:solidFill>
                <a:cs typeface="Arial" pitchFamily="34" charset="0"/>
              </a:rPr>
              <a:t>U.N.R.</a:t>
            </a:r>
            <a:endParaRPr lang="es-ES" sz="2000" b="1" kern="0" dirty="0">
              <a:solidFill>
                <a:srgbClr val="0000FF"/>
              </a:solidFill>
              <a:cs typeface="Arial" pitchFamily="34" charset="0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2000" b="1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2000" b="1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200" b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</a:rPr>
              <a:t>www.hemodinamiahpc.com.ar</a:t>
            </a: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395536" y="1556792"/>
            <a:ext cx="8352928" cy="165618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200" b="1" dirty="0" err="1" smtClean="0">
                <a:solidFill>
                  <a:srgbClr val="002060"/>
                </a:solidFill>
                <a:latin typeface="Arial Black" pitchFamily="34" charset="0"/>
              </a:rPr>
              <a:t>Nuevo</a:t>
            </a:r>
            <a:r>
              <a:rPr lang="fr-FR" sz="4200" b="1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fr-FR" sz="4200" b="1" dirty="0" err="1" smtClean="0">
                <a:solidFill>
                  <a:srgbClr val="002060"/>
                </a:solidFill>
                <a:latin typeface="Arial Black" pitchFamily="34" charset="0"/>
              </a:rPr>
              <a:t>paradigma</a:t>
            </a:r>
            <a:r>
              <a:rPr lang="fr-FR" sz="4200" b="1" dirty="0" smtClean="0">
                <a:solidFill>
                  <a:srgbClr val="002060"/>
                </a:solidFill>
                <a:latin typeface="Arial Black" pitchFamily="34" charset="0"/>
              </a:rPr>
              <a:t> en </a:t>
            </a:r>
          </a:p>
          <a:p>
            <a:r>
              <a:rPr lang="fr-FR" sz="4200" b="1" dirty="0" smtClean="0">
                <a:solidFill>
                  <a:srgbClr val="002060"/>
                </a:solidFill>
                <a:latin typeface="Arial Black" pitchFamily="34" charset="0"/>
              </a:rPr>
              <a:t>el </a:t>
            </a:r>
            <a:r>
              <a:rPr lang="fr-FR" sz="4200" b="1" dirty="0" err="1" smtClean="0">
                <a:solidFill>
                  <a:srgbClr val="002060"/>
                </a:solidFill>
                <a:latin typeface="Arial Black" pitchFamily="34" charset="0"/>
              </a:rPr>
              <a:t>tratamiento</a:t>
            </a:r>
            <a:r>
              <a:rPr lang="fr-FR" sz="4200" b="1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fr-FR" sz="4200" b="1" dirty="0" err="1" smtClean="0">
                <a:solidFill>
                  <a:srgbClr val="002060"/>
                </a:solidFill>
                <a:latin typeface="Arial Black" pitchFamily="34" charset="0"/>
              </a:rPr>
              <a:t>del</a:t>
            </a:r>
            <a:r>
              <a:rPr lang="fr-FR" sz="4200" b="1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</a:p>
          <a:p>
            <a:r>
              <a:rPr lang="fr-FR" sz="4200" b="1" dirty="0" err="1" smtClean="0">
                <a:solidFill>
                  <a:srgbClr val="002060"/>
                </a:solidFill>
                <a:latin typeface="Arial Black" pitchFamily="34" charset="0"/>
              </a:rPr>
              <a:t>Infarto</a:t>
            </a:r>
            <a:r>
              <a:rPr lang="fr-FR" sz="4200" b="1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fr-FR" sz="4200" b="1" dirty="0" err="1" smtClean="0">
                <a:solidFill>
                  <a:srgbClr val="002060"/>
                </a:solidFill>
                <a:latin typeface="Arial Black" pitchFamily="34" charset="0"/>
              </a:rPr>
              <a:t>Agudo</a:t>
            </a:r>
            <a:r>
              <a:rPr lang="fr-FR" sz="4200" b="1" dirty="0" smtClean="0">
                <a:solidFill>
                  <a:srgbClr val="002060"/>
                </a:solidFill>
                <a:latin typeface="Arial Black" pitchFamily="34" charset="0"/>
              </a:rPr>
              <a:t> de </a:t>
            </a:r>
            <a:r>
              <a:rPr lang="fr-FR" sz="4200" b="1" dirty="0" err="1" smtClean="0">
                <a:solidFill>
                  <a:srgbClr val="002060"/>
                </a:solidFill>
                <a:latin typeface="Arial Black" pitchFamily="34" charset="0"/>
              </a:rPr>
              <a:t>Miocardio</a:t>
            </a:r>
            <a:endParaRPr lang="fr-FR" sz="42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6" name="5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6429396"/>
            <a:ext cx="1357322" cy="35719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8" name="7 Imagen" descr="H:\TARJETA PERSONAL\LOGO HEMODINAMIA CENTENARIO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29566" y="6357958"/>
            <a:ext cx="1271590" cy="42862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62880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s-AR" dirty="0" smtClean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42875" y="6381750"/>
            <a:ext cx="8893175" cy="476250"/>
          </a:xfrm>
          <a:prstGeom prst="rect">
            <a:avLst/>
          </a:prstGeom>
          <a:solidFill>
            <a:srgbClr val="000099">
              <a:alpha val="5098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s-AR">
              <a:solidFill>
                <a:srgbClr val="3366CC"/>
              </a:solidFill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11188" y="6453188"/>
            <a:ext cx="2376487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s-ES" sz="1200" b="1" i="1" dirty="0">
                <a:solidFill>
                  <a:srgbClr val="C0C0C0"/>
                </a:solidFill>
              </a:rPr>
              <a:t>UNIVERSIDAD NACIONAL</a:t>
            </a:r>
            <a:br>
              <a:rPr lang="es-ES" sz="1200" b="1" i="1" dirty="0">
                <a:solidFill>
                  <a:srgbClr val="C0C0C0"/>
                </a:solidFill>
              </a:rPr>
            </a:br>
            <a:r>
              <a:rPr lang="es-ES" sz="1200" b="1" i="1" dirty="0">
                <a:solidFill>
                  <a:srgbClr val="C0C0C0"/>
                </a:solidFill>
              </a:rPr>
              <a:t> DE ROSARIO</a:t>
            </a:r>
          </a:p>
        </p:txBody>
      </p:sp>
      <p:pic>
        <p:nvPicPr>
          <p:cNvPr id="8" name="Picture 5" descr="logo UN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6357958"/>
            <a:ext cx="503238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8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6429396"/>
            <a:ext cx="1357322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9 Imagen" descr="H:\TARJETA PERSONAL\LOGO HEMODINAMIA CENTENARIO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29566" y="6357958"/>
            <a:ext cx="1271590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4400" y="219094"/>
            <a:ext cx="7315200" cy="592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6 Título"/>
          <p:cNvSpPr>
            <a:spLocks noGrp="1"/>
          </p:cNvSpPr>
          <p:nvPr>
            <p:ph type="title"/>
          </p:nvPr>
        </p:nvSpPr>
        <p:spPr>
          <a:xfrm>
            <a:off x="928662" y="2857496"/>
            <a:ext cx="7258072" cy="1143000"/>
          </a:xfrm>
          <a:solidFill>
            <a:schemeClr val="tx1"/>
          </a:solidFill>
        </p:spPr>
        <p:txBody>
          <a:bodyPr/>
          <a:lstStyle/>
          <a:p>
            <a:r>
              <a:rPr lang="es-AR" sz="3200" b="1" dirty="0" err="1" smtClean="0">
                <a:solidFill>
                  <a:schemeClr val="bg1"/>
                </a:solidFill>
              </a:rPr>
              <a:t>Metaanálisis</a:t>
            </a:r>
            <a:r>
              <a:rPr lang="es-AR" sz="3200" b="1" dirty="0" smtClean="0">
                <a:solidFill>
                  <a:schemeClr val="bg1"/>
                </a:solidFill>
              </a:rPr>
              <a:t> de 23 estudios </a:t>
            </a:r>
            <a:r>
              <a:rPr lang="es-AR" sz="3200" b="1" dirty="0" err="1" smtClean="0">
                <a:solidFill>
                  <a:schemeClr val="bg1"/>
                </a:solidFill>
              </a:rPr>
              <a:t>randomizados</a:t>
            </a:r>
            <a:endParaRPr lang="es-AR" sz="3200" b="1" dirty="0">
              <a:solidFill>
                <a:schemeClr val="bg1"/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2000232" y="357166"/>
            <a:ext cx="59293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err="1" smtClean="0"/>
              <a:t>The</a:t>
            </a:r>
            <a:r>
              <a:rPr lang="es-AR" sz="1600" dirty="0" smtClean="0"/>
              <a:t> </a:t>
            </a:r>
            <a:r>
              <a:rPr lang="es-AR" sz="1600" dirty="0" err="1" smtClean="0"/>
              <a:t>Lancet</a:t>
            </a:r>
            <a:r>
              <a:rPr lang="es-AR" sz="1600" dirty="0" smtClean="0">
                <a:hlinkClick r:id="rId6"/>
              </a:rPr>
              <a:t> </a:t>
            </a:r>
            <a:r>
              <a:rPr lang="es-AR" sz="1600" dirty="0" err="1" smtClean="0">
                <a:hlinkClick r:id="rId6"/>
              </a:rPr>
              <a:t>Volume</a:t>
            </a:r>
            <a:r>
              <a:rPr lang="es-AR" sz="1600" dirty="0" smtClean="0">
                <a:hlinkClick r:id="rId6"/>
              </a:rPr>
              <a:t> 361, No. 9351</a:t>
            </a:r>
            <a:r>
              <a:rPr lang="es-AR" sz="1600" dirty="0" smtClean="0"/>
              <a:t>, p13–20, 4 </a:t>
            </a:r>
            <a:r>
              <a:rPr lang="es-AR" sz="1600" dirty="0" err="1" smtClean="0"/>
              <a:t>January</a:t>
            </a:r>
            <a:r>
              <a:rPr lang="es-AR" sz="1600" dirty="0" smtClean="0"/>
              <a:t> 2003 </a:t>
            </a:r>
            <a:endParaRPr lang="es-A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s-AR" smtClean="0"/>
          </a:p>
        </p:txBody>
      </p:sp>
      <p:pic>
        <p:nvPicPr>
          <p:cNvPr id="27652" name="Picture 4" descr="Slide_3"/>
          <p:cNvPicPr>
            <a:picLocks noChangeAspect="1" noChangeArrowheads="1"/>
          </p:cNvPicPr>
          <p:nvPr/>
        </p:nvPicPr>
        <p:blipFill>
          <a:blip r:embed="rId2"/>
          <a:srcRect l="2838" t="11168" b="6691"/>
          <a:stretch>
            <a:fillRect/>
          </a:stretch>
        </p:blipFill>
        <p:spPr bwMode="auto">
          <a:xfrm>
            <a:off x="250825" y="1441450"/>
            <a:ext cx="8640763" cy="530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Oval 5"/>
          <p:cNvSpPr>
            <a:spLocks noChangeArrowheads="1"/>
          </p:cNvSpPr>
          <p:nvPr/>
        </p:nvSpPr>
        <p:spPr bwMode="auto">
          <a:xfrm>
            <a:off x="1908175" y="5589588"/>
            <a:ext cx="1295400" cy="792162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7654" name="Oval 6"/>
          <p:cNvSpPr>
            <a:spLocks noChangeArrowheads="1"/>
          </p:cNvSpPr>
          <p:nvPr/>
        </p:nvSpPr>
        <p:spPr bwMode="auto">
          <a:xfrm>
            <a:off x="6156325" y="5589588"/>
            <a:ext cx="1871663" cy="792162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395288" y="333375"/>
            <a:ext cx="8229600" cy="94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sz="3000" dirty="0" smtClean="0">
                <a:solidFill>
                  <a:srgbClr val="FFFF00"/>
                </a:solidFill>
                <a:latin typeface="Arial Black" pitchFamily="34" charset="0"/>
              </a:rPr>
              <a:t>23 Estudios </a:t>
            </a:r>
            <a:r>
              <a:rPr lang="es-ES" sz="3000" dirty="0" err="1" smtClean="0">
                <a:solidFill>
                  <a:srgbClr val="FFFF00"/>
                </a:solidFill>
                <a:latin typeface="Arial Black" pitchFamily="34" charset="0"/>
              </a:rPr>
              <a:t>randomizados</a:t>
            </a:r>
            <a:r>
              <a:rPr lang="es-ES" sz="3000" dirty="0" smtClean="0">
                <a:solidFill>
                  <a:srgbClr val="FFFF00"/>
                </a:solidFill>
                <a:latin typeface="Arial Black" pitchFamily="34" charset="0"/>
              </a:rPr>
              <a:t> de</a:t>
            </a:r>
            <a:br>
              <a:rPr lang="es-ES" sz="3000" dirty="0" smtClean="0">
                <a:solidFill>
                  <a:srgbClr val="FFFF00"/>
                </a:solidFill>
                <a:latin typeface="Arial Black" pitchFamily="34" charset="0"/>
              </a:rPr>
            </a:br>
            <a:r>
              <a:rPr lang="es-ES" sz="3000" dirty="0" err="1" smtClean="0">
                <a:solidFill>
                  <a:srgbClr val="FFFF00"/>
                </a:solidFill>
                <a:latin typeface="Arial Black" pitchFamily="34" charset="0"/>
              </a:rPr>
              <a:t>ICPp</a:t>
            </a:r>
            <a:r>
              <a:rPr lang="es-ES" sz="3000" dirty="0" smtClean="0">
                <a:solidFill>
                  <a:srgbClr val="FFFF00"/>
                </a:solidFill>
                <a:latin typeface="Arial Black" pitchFamily="34" charset="0"/>
              </a:rPr>
              <a:t> vs. T.B.L.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0" animBg="1"/>
      <p:bldP spid="2765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7" descr="Slide_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 t="12199" b="6944"/>
          <a:stretch>
            <a:fillRect/>
          </a:stretch>
        </p:blipFill>
        <p:spPr>
          <a:xfrm>
            <a:off x="214282" y="1412875"/>
            <a:ext cx="8715436" cy="5302273"/>
          </a:xfrm>
        </p:spPr>
      </p:pic>
      <p:sp>
        <p:nvSpPr>
          <p:cNvPr id="28680" name="Oval 8"/>
          <p:cNvSpPr>
            <a:spLocks noChangeArrowheads="1"/>
          </p:cNvSpPr>
          <p:nvPr/>
        </p:nvSpPr>
        <p:spPr bwMode="auto">
          <a:xfrm>
            <a:off x="1928795" y="5516563"/>
            <a:ext cx="2714644" cy="792162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8681" name="Oval 9"/>
          <p:cNvSpPr>
            <a:spLocks noChangeArrowheads="1"/>
          </p:cNvSpPr>
          <p:nvPr/>
        </p:nvSpPr>
        <p:spPr bwMode="auto">
          <a:xfrm>
            <a:off x="5365750" y="5516563"/>
            <a:ext cx="2519363" cy="792162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395288" y="333375"/>
            <a:ext cx="8229600" cy="94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sz="3000" dirty="0" smtClean="0">
                <a:solidFill>
                  <a:srgbClr val="FFFF00"/>
                </a:solidFill>
                <a:latin typeface="Arial Black" pitchFamily="34" charset="0"/>
              </a:rPr>
              <a:t>23 Estudios </a:t>
            </a:r>
            <a:r>
              <a:rPr lang="es-ES" sz="3000" dirty="0" err="1" smtClean="0">
                <a:solidFill>
                  <a:srgbClr val="FFFF00"/>
                </a:solidFill>
                <a:latin typeface="Arial Black" pitchFamily="34" charset="0"/>
              </a:rPr>
              <a:t>randomizados</a:t>
            </a:r>
            <a:r>
              <a:rPr lang="es-ES" sz="3000" dirty="0" smtClean="0">
                <a:solidFill>
                  <a:srgbClr val="FFFF00"/>
                </a:solidFill>
                <a:latin typeface="Arial Black" pitchFamily="34" charset="0"/>
              </a:rPr>
              <a:t> de</a:t>
            </a:r>
            <a:br>
              <a:rPr lang="es-ES" sz="3000" dirty="0" smtClean="0">
                <a:solidFill>
                  <a:srgbClr val="FFFF00"/>
                </a:solidFill>
                <a:latin typeface="Arial Black" pitchFamily="34" charset="0"/>
              </a:rPr>
            </a:br>
            <a:r>
              <a:rPr lang="es-ES" sz="3000" dirty="0" err="1" smtClean="0">
                <a:solidFill>
                  <a:srgbClr val="FFFF00"/>
                </a:solidFill>
                <a:latin typeface="Arial Black" pitchFamily="34" charset="0"/>
              </a:rPr>
              <a:t>ICPp</a:t>
            </a:r>
            <a:r>
              <a:rPr lang="es-ES" sz="3000" dirty="0" smtClean="0">
                <a:solidFill>
                  <a:srgbClr val="FFFF00"/>
                </a:solidFill>
                <a:latin typeface="Arial Black" pitchFamily="34" charset="0"/>
              </a:rPr>
              <a:t> vs. T.B.L.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0" grpId="0" animBg="1"/>
      <p:bldP spid="2868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7348" y="274638"/>
            <a:ext cx="9001156" cy="1143000"/>
          </a:xfrm>
        </p:spPr>
        <p:txBody>
          <a:bodyPr/>
          <a:lstStyle/>
          <a:p>
            <a:pPr eaLnBrk="1" hangingPunct="1"/>
            <a:r>
              <a:rPr lang="es-ES" sz="3600" dirty="0" smtClean="0">
                <a:solidFill>
                  <a:srgbClr val="FFFF00"/>
                </a:solidFill>
                <a:latin typeface="Arial Black" pitchFamily="34" charset="0"/>
              </a:rPr>
              <a:t>Métodos para lograr la Reperfusión</a:t>
            </a:r>
            <a:r>
              <a:rPr lang="es-ES" sz="3000" dirty="0" smtClean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es-ES" sz="3200" dirty="0" smtClean="0">
                <a:solidFill>
                  <a:schemeClr val="bg1"/>
                </a:solidFill>
                <a:latin typeface="Arial Black" pitchFamily="34" charset="0"/>
              </a:rPr>
              <a:t>(</a:t>
            </a:r>
            <a:r>
              <a:rPr lang="es-ES" sz="2800" dirty="0" smtClean="0">
                <a:solidFill>
                  <a:schemeClr val="bg1"/>
                </a:solidFill>
                <a:latin typeface="Arial Black" pitchFamily="34" charset="0"/>
              </a:rPr>
              <a:t>Década del 2000)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42875" y="6381750"/>
            <a:ext cx="8893175" cy="476250"/>
          </a:xfrm>
          <a:prstGeom prst="rect">
            <a:avLst/>
          </a:prstGeom>
          <a:solidFill>
            <a:srgbClr val="000099">
              <a:alpha val="5098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s-AR">
              <a:solidFill>
                <a:srgbClr val="3366CC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11188" y="6453188"/>
            <a:ext cx="2376487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s-ES" sz="1200" b="1" i="1" dirty="0">
                <a:solidFill>
                  <a:srgbClr val="C0C0C0"/>
                </a:solidFill>
                <a:latin typeface="Arial" charset="0"/>
                <a:cs typeface="Arial" charset="0"/>
              </a:rPr>
              <a:t>UNIVERSIDAD NACIONAL</a:t>
            </a:r>
            <a:br>
              <a:rPr lang="es-ES" sz="1200" b="1" i="1" dirty="0">
                <a:solidFill>
                  <a:srgbClr val="C0C0C0"/>
                </a:solidFill>
                <a:latin typeface="Arial" charset="0"/>
                <a:cs typeface="Arial" charset="0"/>
              </a:rPr>
            </a:br>
            <a:r>
              <a:rPr lang="es-ES" sz="1200" b="1" i="1" dirty="0">
                <a:solidFill>
                  <a:srgbClr val="C0C0C0"/>
                </a:solidFill>
                <a:latin typeface="Arial" charset="0"/>
                <a:cs typeface="Arial" charset="0"/>
              </a:rPr>
              <a:t> DE ROSARIO</a:t>
            </a:r>
          </a:p>
        </p:txBody>
      </p:sp>
      <p:pic>
        <p:nvPicPr>
          <p:cNvPr id="7" name="Picture 5" descr="logo UN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6357958"/>
            <a:ext cx="503238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7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6429396"/>
            <a:ext cx="1357322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8 Imagen" descr="H:\TARJETA PERSONAL\LOGO HEMODINAMIA CENTENARIO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29566" y="6357958"/>
            <a:ext cx="1271590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CuadroTexto"/>
          <p:cNvSpPr txBox="1"/>
          <p:nvPr/>
        </p:nvSpPr>
        <p:spPr>
          <a:xfrm>
            <a:off x="1687120" y="1484784"/>
            <a:ext cx="2668856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es-AR" sz="2800" dirty="0" smtClean="0">
                <a:solidFill>
                  <a:srgbClr val="000000"/>
                </a:solidFill>
                <a:latin typeface="Arial Black" pitchFamily="34" charset="0"/>
                <a:cs typeface="Arial" charset="0"/>
              </a:rPr>
              <a:t>Angioplastia</a:t>
            </a:r>
            <a:endParaRPr lang="es-AR" sz="2800" dirty="0">
              <a:solidFill>
                <a:srgbClr val="000000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5148064" y="1628800"/>
            <a:ext cx="1928826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AR" sz="1400" b="1" dirty="0" smtClean="0">
                <a:solidFill>
                  <a:srgbClr val="000000"/>
                </a:solidFill>
                <a:latin typeface="Arial Black" pitchFamily="34" charset="0"/>
                <a:cs typeface="Arial" charset="0"/>
              </a:rPr>
              <a:t>Trombolíticos</a:t>
            </a:r>
            <a:endParaRPr lang="es-AR" sz="1400" b="1" dirty="0">
              <a:solidFill>
                <a:srgbClr val="000000"/>
              </a:solidFill>
              <a:latin typeface="Arial Black" pitchFamily="34" charset="0"/>
              <a:cs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3927" y="2067369"/>
            <a:ext cx="7219973" cy="3933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78022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130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558" y="290983"/>
            <a:ext cx="8118408" cy="6306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CuadroTexto"/>
          <p:cNvSpPr txBox="1"/>
          <p:nvPr/>
        </p:nvSpPr>
        <p:spPr>
          <a:xfrm>
            <a:off x="3203848" y="487900"/>
            <a:ext cx="2808312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s-AR" dirty="0" smtClean="0">
                <a:solidFill>
                  <a:srgbClr val="FFFFFF"/>
                </a:solidFill>
              </a:rPr>
              <a:t>Diagnóstico de IAMCEST</a:t>
            </a:r>
            <a:endParaRPr lang="es-AR" dirty="0">
              <a:solidFill>
                <a:srgbClr val="FFFFFF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857224" y="1259468"/>
            <a:ext cx="2634054" cy="369332"/>
          </a:xfrm>
          <a:prstGeom prst="rect">
            <a:avLst/>
          </a:prstGeom>
          <a:solidFill>
            <a:srgbClr val="33CCFF"/>
          </a:solidFill>
        </p:spPr>
        <p:txBody>
          <a:bodyPr wrap="square" rtlCol="0">
            <a:spAutoFit/>
          </a:bodyPr>
          <a:lstStyle/>
          <a:p>
            <a:r>
              <a:rPr lang="es-AR" b="1" dirty="0" smtClean="0">
                <a:solidFill>
                  <a:srgbClr val="000000"/>
                </a:solidFill>
              </a:rPr>
              <a:t>Centro capaz de ICPP</a:t>
            </a:r>
            <a:endParaRPr lang="es-AR" b="1" dirty="0">
              <a:solidFill>
                <a:srgbClr val="000000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5572132" y="1196752"/>
            <a:ext cx="2714644" cy="579646"/>
          </a:xfrm>
          <a:prstGeom prst="rect">
            <a:avLst/>
          </a:prstGeom>
          <a:solidFill>
            <a:srgbClr val="33CCFF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1920"/>
              </a:lnSpc>
            </a:pPr>
            <a:r>
              <a:rPr lang="es-AR" sz="1600" b="1" dirty="0" smtClean="0">
                <a:solidFill>
                  <a:srgbClr val="000000"/>
                </a:solidFill>
              </a:rPr>
              <a:t>SEM o Centro </a:t>
            </a:r>
          </a:p>
          <a:p>
            <a:pPr algn="ctr">
              <a:lnSpc>
                <a:spcPts val="1920"/>
              </a:lnSpc>
            </a:pPr>
            <a:r>
              <a:rPr lang="es-AR" sz="1600" b="1" dirty="0" smtClean="0">
                <a:solidFill>
                  <a:srgbClr val="000000"/>
                </a:solidFill>
              </a:rPr>
              <a:t>no capaz de ICPP</a:t>
            </a:r>
            <a:endParaRPr lang="es-AR" sz="1600" b="1" dirty="0">
              <a:solidFill>
                <a:srgbClr val="000000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5581284" y="2130974"/>
            <a:ext cx="2634054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s-AR" sz="1400" b="1" dirty="0" smtClean="0">
                <a:solidFill>
                  <a:srgbClr val="FFFFFF"/>
                </a:solidFill>
              </a:rPr>
              <a:t>ICPP posible &lt; 120 minutos</a:t>
            </a:r>
            <a:endParaRPr lang="es-AR" sz="1400" b="1" dirty="0">
              <a:solidFill>
                <a:srgbClr val="FFFFFF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3857620" y="4681847"/>
            <a:ext cx="1428760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sz="1200" b="1" dirty="0" err="1" smtClean="0">
                <a:solidFill>
                  <a:srgbClr val="FFFFFF"/>
                </a:solidFill>
              </a:rPr>
              <a:t>Fibrinolisis</a:t>
            </a:r>
            <a:r>
              <a:rPr lang="es-AR" sz="1200" b="1" dirty="0" smtClean="0">
                <a:solidFill>
                  <a:srgbClr val="FFFFFF"/>
                </a:solidFill>
              </a:rPr>
              <a:t> exitosa ?</a:t>
            </a:r>
            <a:endParaRPr lang="es-AR" sz="1200" b="1" dirty="0">
              <a:solidFill>
                <a:srgbClr val="FFFFFF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866376" y="3049785"/>
            <a:ext cx="2634054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sz="1400" b="1" dirty="0" smtClean="0">
                <a:solidFill>
                  <a:srgbClr val="000000"/>
                </a:solidFill>
              </a:rPr>
              <a:t>ICP Primaria</a:t>
            </a:r>
            <a:endParaRPr lang="es-AR" sz="1400" b="1" dirty="0">
              <a:solidFill>
                <a:srgbClr val="000000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857224" y="3692727"/>
            <a:ext cx="2634054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sz="1400" b="1" dirty="0" smtClean="0">
                <a:solidFill>
                  <a:srgbClr val="000000"/>
                </a:solidFill>
              </a:rPr>
              <a:t>ICP Rescate</a:t>
            </a:r>
            <a:endParaRPr lang="es-AR" sz="1400" b="1" dirty="0">
              <a:solidFill>
                <a:srgbClr val="000000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857224" y="5907305"/>
            <a:ext cx="2634054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sz="1400" b="1" dirty="0" smtClean="0">
                <a:solidFill>
                  <a:srgbClr val="000000"/>
                </a:solidFill>
              </a:rPr>
              <a:t>Angiografía coronaria</a:t>
            </a:r>
            <a:endParaRPr lang="es-AR" sz="1400" b="1" dirty="0">
              <a:solidFill>
                <a:srgbClr val="000000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3786182" y="2681583"/>
            <a:ext cx="200026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sz="1200" b="1" dirty="0" smtClean="0">
                <a:solidFill>
                  <a:srgbClr val="000000"/>
                </a:solidFill>
              </a:rPr>
              <a:t>Transferencia inmediata a centro ICP</a:t>
            </a:r>
            <a:endParaRPr lang="es-AR" sz="1200" b="1" dirty="0">
              <a:solidFill>
                <a:srgbClr val="000000"/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7000892" y="4714884"/>
            <a:ext cx="1285884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sz="1200" b="1" dirty="0" err="1" smtClean="0">
                <a:solidFill>
                  <a:srgbClr val="000000"/>
                </a:solidFill>
              </a:rPr>
              <a:t>Fibrinolisis</a:t>
            </a:r>
            <a:r>
              <a:rPr lang="es-AR" sz="1200" b="1" dirty="0" smtClean="0">
                <a:solidFill>
                  <a:srgbClr val="000000"/>
                </a:solidFill>
              </a:rPr>
              <a:t> inmediata</a:t>
            </a:r>
            <a:endParaRPr lang="es-AR" sz="1200" b="1" dirty="0">
              <a:solidFill>
                <a:srgbClr val="000000"/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5429256" y="4500570"/>
            <a:ext cx="150019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sz="900" b="1" dirty="0" smtClean="0">
                <a:solidFill>
                  <a:srgbClr val="000000"/>
                </a:solidFill>
              </a:rPr>
              <a:t>Transferencia inmediata a centro ICP</a:t>
            </a:r>
            <a:endParaRPr lang="es-AR" sz="900" b="1" dirty="0">
              <a:solidFill>
                <a:srgbClr val="000000"/>
              </a:solidFill>
            </a:endParaRPr>
          </a:p>
        </p:txBody>
      </p:sp>
      <p:sp>
        <p:nvSpPr>
          <p:cNvPr id="15" name="14 Rectángulo"/>
          <p:cNvSpPr/>
          <p:nvPr/>
        </p:nvSpPr>
        <p:spPr bwMode="auto">
          <a:xfrm>
            <a:off x="5286380" y="5715016"/>
            <a:ext cx="3000396" cy="78581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s-AR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642910" y="4223571"/>
            <a:ext cx="135732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sz="1200" b="1" dirty="0" smtClean="0">
                <a:solidFill>
                  <a:srgbClr val="000000"/>
                </a:solidFill>
              </a:rPr>
              <a:t>Inmediatamente</a:t>
            </a:r>
            <a:endParaRPr lang="es-AR" sz="1200" b="1" dirty="0">
              <a:solidFill>
                <a:srgbClr val="000000"/>
              </a:solidFill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571472" y="5438017"/>
            <a:ext cx="150019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sz="1200" b="1" dirty="0" smtClean="0">
                <a:solidFill>
                  <a:srgbClr val="000000"/>
                </a:solidFill>
              </a:rPr>
              <a:t>Preferible 2-24 hs</a:t>
            </a:r>
            <a:endParaRPr lang="es-AR" sz="1200" b="1" dirty="0">
              <a:solidFill>
                <a:srgbClr val="000000"/>
              </a:solidFill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3786182" y="3286124"/>
            <a:ext cx="2143140" cy="6001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AR" sz="1100" b="1" dirty="0" smtClean="0">
                <a:solidFill>
                  <a:srgbClr val="000000"/>
                </a:solidFill>
              </a:rPr>
              <a:t>Preferible </a:t>
            </a:r>
          </a:p>
          <a:p>
            <a:r>
              <a:rPr lang="es-AR" sz="1100" b="1" dirty="0" smtClean="0">
                <a:solidFill>
                  <a:srgbClr val="000000"/>
                </a:solidFill>
              </a:rPr>
              <a:t>&lt; 90 min</a:t>
            </a:r>
          </a:p>
          <a:p>
            <a:r>
              <a:rPr lang="es-AR" sz="1100" b="1" dirty="0" smtClean="0">
                <a:solidFill>
                  <a:srgbClr val="000000"/>
                </a:solidFill>
              </a:rPr>
              <a:t>(&lt; 60 en </a:t>
            </a:r>
            <a:r>
              <a:rPr lang="es-AR" sz="1100" b="1" dirty="0" err="1" smtClean="0">
                <a:solidFill>
                  <a:srgbClr val="000000"/>
                </a:solidFill>
              </a:rPr>
              <a:t>present</a:t>
            </a:r>
            <a:r>
              <a:rPr lang="es-AR" sz="1100" b="1" dirty="0" smtClean="0">
                <a:solidFill>
                  <a:srgbClr val="000000"/>
                </a:solidFill>
              </a:rPr>
              <a:t>. tempranas)</a:t>
            </a:r>
            <a:endParaRPr lang="es-AR" sz="1100" b="1" dirty="0">
              <a:solidFill>
                <a:srgbClr val="000000"/>
              </a:solidFill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2267744" y="2060848"/>
            <a:ext cx="144643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sz="1200" b="1" dirty="0" smtClean="0">
                <a:solidFill>
                  <a:srgbClr val="000000"/>
                </a:solidFill>
              </a:rPr>
              <a:t>Preferiblemente</a:t>
            </a:r>
          </a:p>
          <a:p>
            <a:pPr algn="ctr"/>
            <a:r>
              <a:rPr lang="es-AR" sz="1200" b="1" dirty="0" smtClean="0">
                <a:solidFill>
                  <a:srgbClr val="000000"/>
                </a:solidFill>
              </a:rPr>
              <a:t> en &lt; 60 min</a:t>
            </a:r>
            <a:endParaRPr lang="es-AR" sz="1200" b="1" dirty="0">
              <a:solidFill>
                <a:srgbClr val="000000"/>
              </a:solidFill>
            </a:endParaRPr>
          </a:p>
        </p:txBody>
      </p:sp>
      <p:sp>
        <p:nvSpPr>
          <p:cNvPr id="3" name="2 Rectángulo"/>
          <p:cNvSpPr/>
          <p:nvPr/>
        </p:nvSpPr>
        <p:spPr bwMode="auto">
          <a:xfrm>
            <a:off x="3203848" y="404664"/>
            <a:ext cx="2808312" cy="504056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1" name="20 Rectángulo"/>
          <p:cNvSpPr/>
          <p:nvPr/>
        </p:nvSpPr>
        <p:spPr bwMode="auto">
          <a:xfrm>
            <a:off x="5508104" y="1196752"/>
            <a:ext cx="2808312" cy="576064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2" name="21 Rectángulo"/>
          <p:cNvSpPr/>
          <p:nvPr/>
        </p:nvSpPr>
        <p:spPr bwMode="auto">
          <a:xfrm>
            <a:off x="755576" y="5805264"/>
            <a:ext cx="2808312" cy="504056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3" name="22 Rectángulo"/>
          <p:cNvSpPr/>
          <p:nvPr/>
        </p:nvSpPr>
        <p:spPr bwMode="auto">
          <a:xfrm>
            <a:off x="5508104" y="2060848"/>
            <a:ext cx="2808312" cy="504056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4" name="23 Rectángulo"/>
          <p:cNvSpPr/>
          <p:nvPr/>
        </p:nvSpPr>
        <p:spPr bwMode="auto">
          <a:xfrm>
            <a:off x="827584" y="2924944"/>
            <a:ext cx="2808312" cy="504056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5" name="24 Rectángulo"/>
          <p:cNvSpPr/>
          <p:nvPr/>
        </p:nvSpPr>
        <p:spPr bwMode="auto">
          <a:xfrm>
            <a:off x="827584" y="3573016"/>
            <a:ext cx="2808312" cy="504056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7" name="26 Rectángulo"/>
          <p:cNvSpPr/>
          <p:nvPr/>
        </p:nvSpPr>
        <p:spPr bwMode="auto">
          <a:xfrm>
            <a:off x="5995392" y="2996952"/>
            <a:ext cx="448816" cy="379215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8" name="27 Rectángulo"/>
          <p:cNvSpPr/>
          <p:nvPr/>
        </p:nvSpPr>
        <p:spPr bwMode="auto">
          <a:xfrm>
            <a:off x="7435552" y="2996952"/>
            <a:ext cx="448816" cy="379215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9" name="28 Rectángulo"/>
          <p:cNvSpPr/>
          <p:nvPr/>
        </p:nvSpPr>
        <p:spPr bwMode="auto">
          <a:xfrm>
            <a:off x="7000892" y="4681847"/>
            <a:ext cx="1315524" cy="475346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30" name="29 Rectángulo"/>
          <p:cNvSpPr/>
          <p:nvPr/>
        </p:nvSpPr>
        <p:spPr bwMode="auto">
          <a:xfrm>
            <a:off x="3786182" y="4681847"/>
            <a:ext cx="1564226" cy="485605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31" name="30 Rectángulo"/>
          <p:cNvSpPr/>
          <p:nvPr/>
        </p:nvSpPr>
        <p:spPr bwMode="auto">
          <a:xfrm>
            <a:off x="1979712" y="4561953"/>
            <a:ext cx="448816" cy="379215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32" name="31 Rectángulo"/>
          <p:cNvSpPr/>
          <p:nvPr/>
        </p:nvSpPr>
        <p:spPr bwMode="auto">
          <a:xfrm>
            <a:off x="1979712" y="5013176"/>
            <a:ext cx="448816" cy="379215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33" name="32 Rectángulo"/>
          <p:cNvSpPr/>
          <p:nvPr/>
        </p:nvSpPr>
        <p:spPr bwMode="auto">
          <a:xfrm>
            <a:off x="827584" y="1259468"/>
            <a:ext cx="2808312" cy="513348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34" name="33 CuadroTexto"/>
          <p:cNvSpPr txBox="1"/>
          <p:nvPr/>
        </p:nvSpPr>
        <p:spPr>
          <a:xfrm>
            <a:off x="4608004" y="5877272"/>
            <a:ext cx="3925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b="1" i="1" dirty="0" smtClean="0"/>
              <a:t>E.S.C. </a:t>
            </a:r>
            <a:r>
              <a:rPr lang="es-AR" b="1" i="1" dirty="0" err="1" smtClean="0"/>
              <a:t>Guidelines</a:t>
            </a:r>
            <a:r>
              <a:rPr lang="es-AR" b="1" i="1" dirty="0" smtClean="0"/>
              <a:t>  </a:t>
            </a:r>
            <a:r>
              <a:rPr lang="es-AR" b="1" i="1" dirty="0" err="1" smtClean="0"/>
              <a:t>August</a:t>
            </a:r>
            <a:r>
              <a:rPr lang="es-AR" b="1" i="1" dirty="0" smtClean="0"/>
              <a:t> 2017</a:t>
            </a:r>
            <a:endParaRPr lang="es-AR" b="1" i="1" dirty="0"/>
          </a:p>
        </p:txBody>
      </p:sp>
      <p:sp>
        <p:nvSpPr>
          <p:cNvPr id="35" name="34 Rectángulo"/>
          <p:cNvSpPr/>
          <p:nvPr/>
        </p:nvSpPr>
        <p:spPr bwMode="auto">
          <a:xfrm>
            <a:off x="5384038" y="4437112"/>
            <a:ext cx="1564226" cy="485605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36" name="35 CuadroTexto"/>
          <p:cNvSpPr txBox="1"/>
          <p:nvPr/>
        </p:nvSpPr>
        <p:spPr>
          <a:xfrm>
            <a:off x="7717768" y="3646185"/>
            <a:ext cx="886680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AR" sz="1100" b="1" dirty="0" smtClean="0">
                <a:solidFill>
                  <a:srgbClr val="000000"/>
                </a:solidFill>
              </a:rPr>
              <a:t>Preferible </a:t>
            </a:r>
          </a:p>
          <a:p>
            <a:r>
              <a:rPr lang="es-AR" sz="1100" b="1" dirty="0" smtClean="0">
                <a:solidFill>
                  <a:srgbClr val="000000"/>
                </a:solidFill>
              </a:rPr>
              <a:t>&lt; 10 min</a:t>
            </a:r>
            <a:endParaRPr lang="es-AR" sz="1100" b="1" dirty="0">
              <a:solidFill>
                <a:srgbClr val="000000"/>
              </a:solidFill>
            </a:endParaRPr>
          </a:p>
        </p:txBody>
      </p:sp>
      <p:sp>
        <p:nvSpPr>
          <p:cNvPr id="37" name="36 Rectángulo"/>
          <p:cNvSpPr/>
          <p:nvPr/>
        </p:nvSpPr>
        <p:spPr bwMode="auto">
          <a:xfrm>
            <a:off x="3785612" y="2708920"/>
            <a:ext cx="2082532" cy="504056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38" name="37 Rectángulo"/>
          <p:cNvSpPr/>
          <p:nvPr/>
        </p:nvSpPr>
        <p:spPr bwMode="auto">
          <a:xfrm>
            <a:off x="827584" y="2924944"/>
            <a:ext cx="2808312" cy="504056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40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5" grpId="0" animBg="1"/>
      <p:bldP spid="37" grpId="0" animBg="1"/>
      <p:bldP spid="3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33400" y="116632"/>
            <a:ext cx="7239000" cy="496543"/>
          </a:xfrm>
        </p:spPr>
        <p:txBody>
          <a:bodyPr>
            <a:noAutofit/>
          </a:bodyPr>
          <a:lstStyle/>
          <a:p>
            <a:pPr algn="ctr"/>
            <a:r>
              <a:rPr lang="es-ES" sz="3400" dirty="0" smtClean="0">
                <a:latin typeface="Arial Black" pitchFamily="34" charset="0"/>
              </a:rPr>
              <a:t>Cambio de paradigma</a:t>
            </a:r>
            <a:br>
              <a:rPr lang="es-ES" sz="3400" dirty="0" smtClean="0">
                <a:latin typeface="Arial Black" pitchFamily="34" charset="0"/>
              </a:rPr>
            </a:br>
            <a:endParaRPr lang="es-ES" sz="3400" dirty="0">
              <a:latin typeface="Arial Black" pitchFamily="34" charset="0"/>
            </a:endParaRPr>
          </a:p>
        </p:txBody>
      </p:sp>
      <p:sp>
        <p:nvSpPr>
          <p:cNvPr id="4" name="Elipse 3"/>
          <p:cNvSpPr/>
          <p:nvPr/>
        </p:nvSpPr>
        <p:spPr>
          <a:xfrm>
            <a:off x="702495" y="2447715"/>
            <a:ext cx="1643009" cy="146952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 smtClean="0">
                <a:solidFill>
                  <a:prstClr val="white"/>
                </a:solidFill>
                <a:latin typeface="Arial"/>
              </a:rPr>
              <a:t>Rápida </a:t>
            </a:r>
          </a:p>
          <a:p>
            <a:pPr algn="ctr"/>
            <a:r>
              <a:rPr lang="es-ES" sz="1600" b="1" dirty="0" smtClean="0">
                <a:solidFill>
                  <a:prstClr val="white"/>
                </a:solidFill>
                <a:latin typeface="Arial"/>
              </a:rPr>
              <a:t>Completa</a:t>
            </a:r>
          </a:p>
          <a:p>
            <a:pPr algn="ctr"/>
            <a:r>
              <a:rPr lang="es-ES" sz="1600" b="1" dirty="0" smtClean="0">
                <a:solidFill>
                  <a:prstClr val="white"/>
                </a:solidFill>
                <a:latin typeface="Arial"/>
              </a:rPr>
              <a:t>Sostenida</a:t>
            </a:r>
            <a:endParaRPr lang="es-ES" sz="1600" b="1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6" name="Elipse 5"/>
          <p:cNvSpPr/>
          <p:nvPr/>
        </p:nvSpPr>
        <p:spPr>
          <a:xfrm>
            <a:off x="702495" y="4198477"/>
            <a:ext cx="1643009" cy="1469524"/>
          </a:xfrm>
          <a:prstGeom prst="ellipse">
            <a:avLst/>
          </a:prstGeom>
          <a:solidFill>
            <a:srgbClr val="0000FF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rgbClr val="FFFF00"/>
                </a:solidFill>
                <a:latin typeface="Arial"/>
              </a:rPr>
              <a:t>T.B.L.</a:t>
            </a:r>
          </a:p>
          <a:p>
            <a:pPr algn="ctr"/>
            <a:r>
              <a:rPr lang="es-ES" sz="2400" b="1" dirty="0" smtClean="0">
                <a:solidFill>
                  <a:srgbClr val="FFFF00"/>
                </a:solidFill>
                <a:latin typeface="Arial"/>
              </a:rPr>
              <a:t>vs.</a:t>
            </a:r>
          </a:p>
          <a:p>
            <a:pPr algn="ctr"/>
            <a:r>
              <a:rPr lang="es-ES" sz="2400" b="1" dirty="0" smtClean="0">
                <a:solidFill>
                  <a:srgbClr val="FFFF00"/>
                </a:solidFill>
                <a:latin typeface="Arial"/>
              </a:rPr>
              <a:t>I.C.P.</a:t>
            </a:r>
            <a:endParaRPr lang="es-ES" sz="2400" b="1" dirty="0">
              <a:solidFill>
                <a:srgbClr val="FFFF00"/>
              </a:solidFill>
              <a:latin typeface="Arial"/>
            </a:endParaRPr>
          </a:p>
        </p:txBody>
      </p:sp>
      <p:sp>
        <p:nvSpPr>
          <p:cNvPr id="7" name="Rombo 6"/>
          <p:cNvSpPr/>
          <p:nvPr/>
        </p:nvSpPr>
        <p:spPr>
          <a:xfrm>
            <a:off x="2996588" y="3182477"/>
            <a:ext cx="3218007" cy="1016000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prstClr val="white"/>
                </a:solidFill>
                <a:latin typeface="Arial"/>
              </a:rPr>
              <a:t>IAMCEST</a:t>
            </a:r>
            <a:endParaRPr lang="es-ES" sz="2400" b="1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357158" y="1357298"/>
            <a:ext cx="22840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rgbClr val="660066"/>
                </a:solidFill>
                <a:cs typeface="Arial" pitchFamily="34" charset="0"/>
              </a:rPr>
              <a:t>Viejo Paradigma</a:t>
            </a:r>
            <a:endParaRPr lang="es-ES" sz="2400" b="1" dirty="0">
              <a:solidFill>
                <a:srgbClr val="660066"/>
              </a:solidFill>
              <a:cs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 rot="16200000">
            <a:off x="-1940492" y="3316757"/>
            <a:ext cx="4557658" cy="461665"/>
          </a:xfrm>
          <a:prstGeom prst="rect">
            <a:avLst/>
          </a:prstGeom>
          <a:solidFill>
            <a:srgbClr val="FF0000"/>
          </a:solidFill>
        </p:spPr>
        <p:txBody>
          <a:bodyPr vert="wordArtVert" wrap="square" rtlCol="0" anchor="ctr" anchorCtr="1">
            <a:spAutoFit/>
          </a:bodyPr>
          <a:lstStyle/>
          <a:p>
            <a:r>
              <a:rPr lang="es-AR" sz="2400" b="1" dirty="0" smtClean="0">
                <a:solidFill>
                  <a:prstClr val="white"/>
                </a:solidFill>
                <a:latin typeface="Times New Roman" pitchFamily="18" charset="0"/>
              </a:rPr>
              <a:t>REPERFUSION</a:t>
            </a:r>
            <a:endParaRPr lang="es-AR" sz="2400" b="1" dirty="0">
              <a:solidFill>
                <a:prstClr val="white"/>
              </a:solidFill>
              <a:latin typeface="Times New Roman" pitchFamily="18" charset="0"/>
            </a:endParaRPr>
          </a:p>
        </p:txBody>
      </p:sp>
      <p:pic>
        <p:nvPicPr>
          <p:cNvPr id="3287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1103313" cy="109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29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" y="286868"/>
            <a:ext cx="9144000" cy="765868"/>
          </a:xfrm>
        </p:spPr>
        <p:txBody>
          <a:bodyPr/>
          <a:lstStyle/>
          <a:p>
            <a:r>
              <a:rPr lang="en-US" sz="2900" b="1" dirty="0" err="1" smtClean="0">
                <a:solidFill>
                  <a:srgbClr val="FFFF00"/>
                </a:solidFill>
                <a:latin typeface="Arial Black" pitchFamily="34" charset="0"/>
              </a:rPr>
              <a:t>Componentes</a:t>
            </a:r>
            <a:r>
              <a:rPr lang="en-US" sz="2900" b="1" dirty="0" smtClean="0">
                <a:solidFill>
                  <a:srgbClr val="FFFF00"/>
                </a:solidFill>
                <a:latin typeface="Arial Black" pitchFamily="34" charset="0"/>
              </a:rPr>
              <a:t> de la </a:t>
            </a:r>
            <a:r>
              <a:rPr lang="en-US" sz="2900" b="1" dirty="0" err="1" smtClean="0">
                <a:solidFill>
                  <a:srgbClr val="FFFF00"/>
                </a:solidFill>
                <a:latin typeface="Arial Black" pitchFamily="34" charset="0"/>
              </a:rPr>
              <a:t>demora</a:t>
            </a:r>
            <a:r>
              <a:rPr lang="en-US" sz="2900" b="1" dirty="0" smtClean="0">
                <a:solidFill>
                  <a:srgbClr val="FFFF00"/>
                </a:solidFill>
                <a:latin typeface="Arial Black" pitchFamily="34" charset="0"/>
              </a:rPr>
              <a:t> en el IAMCEST</a:t>
            </a:r>
            <a:endParaRPr lang="es-AR" sz="29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29026" name="Picture 2"/>
          <p:cNvPicPr>
            <a:picLocks noChangeAspect="1" noChangeArrowheads="1"/>
          </p:cNvPicPr>
          <p:nvPr/>
        </p:nvPicPr>
        <p:blipFill>
          <a:blip r:embed="rId2"/>
          <a:srcRect l="3883" r="5501"/>
          <a:stretch>
            <a:fillRect/>
          </a:stretch>
        </p:blipFill>
        <p:spPr bwMode="auto">
          <a:xfrm>
            <a:off x="180113" y="1500174"/>
            <a:ext cx="8783774" cy="4810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Rectángulo"/>
          <p:cNvSpPr/>
          <p:nvPr/>
        </p:nvSpPr>
        <p:spPr bwMode="auto">
          <a:xfrm>
            <a:off x="428596" y="5929330"/>
            <a:ext cx="3500462" cy="35719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s-AR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57158" y="1500174"/>
            <a:ext cx="142876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sz="1400" b="1" dirty="0" smtClean="0">
                <a:solidFill>
                  <a:srgbClr val="000000"/>
                </a:solidFill>
                <a:latin typeface="Arial Black" pitchFamily="34" charset="0"/>
              </a:rPr>
              <a:t>Comienzo síntomas</a:t>
            </a:r>
            <a:endParaRPr lang="es-AR" sz="1400" b="1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285852" y="2467269"/>
            <a:ext cx="1428760" cy="4616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AR" sz="1200" b="1" dirty="0" smtClean="0">
                <a:solidFill>
                  <a:srgbClr val="000000"/>
                </a:solidFill>
                <a:latin typeface="Arial Black" pitchFamily="34" charset="0"/>
              </a:rPr>
              <a:t>Demora del paciente</a:t>
            </a:r>
            <a:endParaRPr lang="es-AR" sz="1200" b="1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4283968" y="2928934"/>
            <a:ext cx="1428760" cy="4616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AR" sz="1200" b="1" dirty="0" smtClean="0">
                <a:solidFill>
                  <a:srgbClr val="000000"/>
                </a:solidFill>
                <a:latin typeface="Arial Black" pitchFamily="34" charset="0"/>
              </a:rPr>
              <a:t>Demora del sistema</a:t>
            </a:r>
            <a:endParaRPr lang="es-AR" sz="1200" b="1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3571868" y="1580365"/>
            <a:ext cx="142876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sz="1400" b="1" dirty="0" smtClean="0">
                <a:solidFill>
                  <a:srgbClr val="000000"/>
                </a:solidFill>
                <a:latin typeface="Arial Black" pitchFamily="34" charset="0"/>
              </a:rPr>
              <a:t>Diagnóstico</a:t>
            </a:r>
            <a:endParaRPr lang="es-AR" sz="1400" b="1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5572132" y="1571612"/>
            <a:ext cx="242889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sz="1400" b="1" dirty="0" smtClean="0">
                <a:solidFill>
                  <a:srgbClr val="000000"/>
                </a:solidFill>
                <a:latin typeface="Arial Black" pitchFamily="34" charset="0"/>
              </a:rPr>
              <a:t>Terapia de reperfusión</a:t>
            </a:r>
            <a:endParaRPr lang="es-AR" sz="1400" b="1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2843808" y="4080695"/>
            <a:ext cx="360761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sz="1400" b="1" dirty="0" smtClean="0">
                <a:solidFill>
                  <a:srgbClr val="000000"/>
                </a:solidFill>
                <a:latin typeface="Arial Black" pitchFamily="34" charset="0"/>
              </a:rPr>
              <a:t>Tiempo a la Terapia de reperfusión</a:t>
            </a:r>
            <a:endParaRPr lang="es-AR" sz="1400" b="1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3707904" y="5589240"/>
            <a:ext cx="293978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sz="1400" b="1" dirty="0" smtClean="0">
                <a:solidFill>
                  <a:srgbClr val="000000"/>
                </a:solidFill>
                <a:latin typeface="Arial Black" pitchFamily="34" charset="0"/>
              </a:rPr>
              <a:t>Guía en la arteria culpable </a:t>
            </a:r>
          </a:p>
          <a:p>
            <a:pPr algn="ctr"/>
            <a:r>
              <a:rPr lang="es-AR" sz="1400" b="1" dirty="0" smtClean="0">
                <a:solidFill>
                  <a:srgbClr val="000000"/>
                </a:solidFill>
                <a:latin typeface="Arial Black" pitchFamily="34" charset="0"/>
              </a:rPr>
              <a:t>si va a ICPP</a:t>
            </a:r>
            <a:endParaRPr lang="es-AR" sz="1400" b="1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6516216" y="5589240"/>
            <a:ext cx="246594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sz="1400" b="1" dirty="0" smtClean="0">
                <a:solidFill>
                  <a:srgbClr val="000000"/>
                </a:solidFill>
                <a:latin typeface="Arial Black" pitchFamily="34" charset="0"/>
              </a:rPr>
              <a:t> Infusión </a:t>
            </a:r>
          </a:p>
          <a:p>
            <a:pPr algn="ctr"/>
            <a:r>
              <a:rPr lang="es-AR" sz="1400" b="1" dirty="0" smtClean="0">
                <a:solidFill>
                  <a:srgbClr val="000000"/>
                </a:solidFill>
                <a:latin typeface="Arial Black" pitchFamily="34" charset="0"/>
              </a:rPr>
              <a:t>si va a T.B.L</a:t>
            </a:r>
            <a:endParaRPr lang="es-AR" sz="1400" b="1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2402070" y="1518810"/>
            <a:ext cx="101780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b="1" dirty="0" smtClean="0">
                <a:solidFill>
                  <a:srgbClr val="000000"/>
                </a:solidFill>
              </a:rPr>
              <a:t>P.C.M</a:t>
            </a:r>
            <a:endParaRPr lang="es-AR" b="1" dirty="0">
              <a:solidFill>
                <a:srgbClr val="000000"/>
              </a:solidFill>
            </a:endParaRPr>
          </a:p>
        </p:txBody>
      </p:sp>
      <p:sp>
        <p:nvSpPr>
          <p:cNvPr id="3" name="2 Rectángulo"/>
          <p:cNvSpPr/>
          <p:nvPr/>
        </p:nvSpPr>
        <p:spPr bwMode="auto">
          <a:xfrm>
            <a:off x="5572132" y="1556792"/>
            <a:ext cx="2428892" cy="4714908"/>
          </a:xfrm>
          <a:prstGeom prst="rect">
            <a:avLst/>
          </a:prstGeom>
          <a:noFill/>
          <a:ln w="1174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s-AR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5239933" y="980728"/>
            <a:ext cx="3076483" cy="5386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900" b="1" kern="0" dirty="0">
                <a:solidFill>
                  <a:srgbClr val="FF0000"/>
                </a:solidFill>
                <a:latin typeface="Arial"/>
              </a:rPr>
              <a:t>Viejo </a:t>
            </a:r>
            <a:r>
              <a:rPr lang="en-US" sz="2900" b="1" kern="0" dirty="0" err="1">
                <a:solidFill>
                  <a:srgbClr val="FF0000"/>
                </a:solidFill>
                <a:latin typeface="Arial"/>
              </a:rPr>
              <a:t>Paradigma</a:t>
            </a:r>
            <a:endParaRPr lang="es-AR" dirty="0">
              <a:solidFill>
                <a:srgbClr val="FF0000"/>
              </a:solidFill>
            </a:endParaRPr>
          </a:p>
        </p:txBody>
      </p:sp>
      <p:sp>
        <p:nvSpPr>
          <p:cNvPr id="6" name="5 Rectángulo"/>
          <p:cNvSpPr/>
          <p:nvPr/>
        </p:nvSpPr>
        <p:spPr bwMode="auto">
          <a:xfrm>
            <a:off x="2555776" y="1571612"/>
            <a:ext cx="720080" cy="307777"/>
          </a:xfrm>
          <a:prstGeom prst="rect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s-AR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739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33400" y="116632"/>
            <a:ext cx="7239000" cy="496543"/>
          </a:xfrm>
        </p:spPr>
        <p:txBody>
          <a:bodyPr>
            <a:noAutofit/>
          </a:bodyPr>
          <a:lstStyle/>
          <a:p>
            <a:pPr algn="ctr"/>
            <a:r>
              <a:rPr lang="es-ES" sz="3400" dirty="0" smtClean="0">
                <a:latin typeface="Arial Black" pitchFamily="34" charset="0"/>
              </a:rPr>
              <a:t>Cambio de paradigma</a:t>
            </a:r>
            <a:endParaRPr lang="es-ES" sz="3400" dirty="0">
              <a:latin typeface="Arial Black" pitchFamily="34" charset="0"/>
            </a:endParaRPr>
          </a:p>
        </p:txBody>
      </p:sp>
      <p:sp>
        <p:nvSpPr>
          <p:cNvPr id="4" name="Elipse 3"/>
          <p:cNvSpPr/>
          <p:nvPr/>
        </p:nvSpPr>
        <p:spPr>
          <a:xfrm>
            <a:off x="702495" y="2447715"/>
            <a:ext cx="1643009" cy="146952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 smtClean="0">
                <a:solidFill>
                  <a:prstClr val="white"/>
                </a:solidFill>
                <a:latin typeface="Arial"/>
              </a:rPr>
              <a:t>Rápida </a:t>
            </a:r>
          </a:p>
          <a:p>
            <a:pPr algn="ctr"/>
            <a:r>
              <a:rPr lang="es-ES" sz="1600" b="1" dirty="0" smtClean="0">
                <a:solidFill>
                  <a:prstClr val="white"/>
                </a:solidFill>
                <a:latin typeface="Arial"/>
              </a:rPr>
              <a:t>Completa</a:t>
            </a:r>
          </a:p>
          <a:p>
            <a:pPr algn="ctr"/>
            <a:r>
              <a:rPr lang="es-ES" sz="1600" b="1" dirty="0" smtClean="0">
                <a:solidFill>
                  <a:prstClr val="white"/>
                </a:solidFill>
                <a:latin typeface="Arial"/>
              </a:rPr>
              <a:t>Sostenida</a:t>
            </a:r>
            <a:endParaRPr lang="es-ES" sz="1600" b="1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6" name="Elipse 5"/>
          <p:cNvSpPr/>
          <p:nvPr/>
        </p:nvSpPr>
        <p:spPr>
          <a:xfrm>
            <a:off x="702495" y="4198477"/>
            <a:ext cx="1643009" cy="146952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prstClr val="white"/>
                </a:solidFill>
                <a:latin typeface="Arial"/>
              </a:rPr>
              <a:t>T.B.L.</a:t>
            </a:r>
          </a:p>
          <a:p>
            <a:pPr algn="ctr"/>
            <a:r>
              <a:rPr lang="es-ES" b="1" dirty="0" smtClean="0">
                <a:solidFill>
                  <a:prstClr val="white"/>
                </a:solidFill>
                <a:latin typeface="Arial"/>
              </a:rPr>
              <a:t>vs.</a:t>
            </a:r>
          </a:p>
          <a:p>
            <a:pPr algn="ctr"/>
            <a:r>
              <a:rPr lang="es-ES" b="1" dirty="0" smtClean="0">
                <a:solidFill>
                  <a:prstClr val="white"/>
                </a:solidFill>
                <a:latin typeface="Arial"/>
              </a:rPr>
              <a:t>I.C.P.</a:t>
            </a:r>
            <a:endParaRPr lang="es-ES" b="1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7" name="Rombo 6"/>
          <p:cNvSpPr/>
          <p:nvPr/>
        </p:nvSpPr>
        <p:spPr>
          <a:xfrm>
            <a:off x="2996588" y="3182477"/>
            <a:ext cx="3218007" cy="1016000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prstClr val="white"/>
                </a:solidFill>
                <a:latin typeface="Arial"/>
              </a:rPr>
              <a:t>IAMCEST</a:t>
            </a:r>
            <a:endParaRPr lang="es-ES" sz="2400" b="1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8" name="Elipse 7"/>
          <p:cNvSpPr/>
          <p:nvPr/>
        </p:nvSpPr>
        <p:spPr>
          <a:xfrm>
            <a:off x="6732240" y="1768442"/>
            <a:ext cx="1840288" cy="146952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>
                <a:solidFill>
                  <a:prstClr val="white"/>
                </a:solidFill>
                <a:latin typeface="Arial"/>
              </a:rPr>
              <a:t>Atención Pre-</a:t>
            </a:r>
            <a:r>
              <a:rPr lang="es-ES" sz="2000" b="1" dirty="0" err="1" smtClean="0">
                <a:solidFill>
                  <a:prstClr val="white"/>
                </a:solidFill>
                <a:latin typeface="Arial"/>
              </a:rPr>
              <a:t>hosp</a:t>
            </a:r>
            <a:endParaRPr lang="es-ES" sz="2000" b="1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9" name="Elipse 8"/>
          <p:cNvSpPr/>
          <p:nvPr/>
        </p:nvSpPr>
        <p:spPr>
          <a:xfrm>
            <a:off x="6820906" y="3388236"/>
            <a:ext cx="1680184" cy="1469524"/>
          </a:xfrm>
          <a:prstGeom prst="ellipse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b="1" dirty="0" smtClean="0">
                <a:solidFill>
                  <a:prstClr val="white"/>
                </a:solidFill>
                <a:latin typeface="Arial"/>
              </a:rPr>
              <a:t>Red</a:t>
            </a:r>
            <a:endParaRPr lang="es-ES" sz="3600" b="1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0" name="Elipse 9"/>
          <p:cNvSpPr/>
          <p:nvPr/>
        </p:nvSpPr>
        <p:spPr>
          <a:xfrm>
            <a:off x="6820906" y="5035519"/>
            <a:ext cx="1751622" cy="146952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000" b="1" dirty="0" smtClean="0">
                <a:solidFill>
                  <a:prstClr val="white"/>
                </a:solidFill>
                <a:latin typeface="Arial"/>
              </a:rPr>
              <a:t>Traslado</a:t>
            </a:r>
            <a:endParaRPr lang="es-ES" sz="2000" b="1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357158" y="1357298"/>
            <a:ext cx="22840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rgbClr val="660066"/>
                </a:solidFill>
                <a:cs typeface="Arial" pitchFamily="34" charset="0"/>
              </a:rPr>
              <a:t>Viejo Paradigma</a:t>
            </a:r>
            <a:endParaRPr lang="es-ES" sz="2400" b="1" dirty="0">
              <a:solidFill>
                <a:srgbClr val="660066"/>
              </a:solidFill>
              <a:cs typeface="Arial" pitchFamily="34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6357816" y="812053"/>
            <a:ext cx="25438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rgbClr val="660066"/>
                </a:solidFill>
                <a:cs typeface="Arial" pitchFamily="34" charset="0"/>
              </a:rPr>
              <a:t>Nuevo Paradigma</a:t>
            </a:r>
            <a:endParaRPr lang="es-ES" sz="2400" b="1" dirty="0">
              <a:solidFill>
                <a:srgbClr val="660066"/>
              </a:solidFill>
              <a:cs typeface="Arial" pitchFamily="34" charset="0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6357982" y="785794"/>
            <a:ext cx="2643174" cy="592935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2400" b="1">
              <a:solidFill>
                <a:prstClr val="white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 rot="16200000">
            <a:off x="-1940492" y="3316757"/>
            <a:ext cx="4557658" cy="461665"/>
          </a:xfrm>
          <a:prstGeom prst="rect">
            <a:avLst/>
          </a:prstGeom>
          <a:solidFill>
            <a:srgbClr val="FF0000"/>
          </a:solidFill>
        </p:spPr>
        <p:txBody>
          <a:bodyPr vert="wordArtVert" wrap="square" rtlCol="0" anchor="ctr" anchorCtr="1">
            <a:spAutoFit/>
          </a:bodyPr>
          <a:lstStyle/>
          <a:p>
            <a:r>
              <a:rPr lang="es-AR" sz="2400" b="1" dirty="0" smtClean="0">
                <a:solidFill>
                  <a:schemeClr val="bg1"/>
                </a:solidFill>
                <a:latin typeface="Times New Roman" pitchFamily="18" charset="0"/>
              </a:rPr>
              <a:t>REPERFUSION</a:t>
            </a:r>
            <a:endParaRPr lang="es-AR" sz="24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13" name="Image 3" descr="thumbnail-5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09" y="75796"/>
            <a:ext cx="1100668" cy="1089660"/>
          </a:xfrm>
          <a:prstGeom prst="rect">
            <a:avLst/>
          </a:prstGeom>
        </p:spPr>
      </p:pic>
      <p:sp>
        <p:nvSpPr>
          <p:cNvPr id="14" name="TextBox 3">
            <a:extLst>
              <a:ext uri="{FF2B5EF4-FFF2-40B4-BE49-F238E27FC236}">
                <a16:creationId xmlns="" xmlns:a16="http://schemas.microsoft.com/office/drawing/2014/main" id="{F94171CD-3F23-411B-883C-F3A3D46172F6}"/>
              </a:ext>
            </a:extLst>
          </p:cNvPr>
          <p:cNvSpPr txBox="1"/>
          <p:nvPr/>
        </p:nvSpPr>
        <p:spPr>
          <a:xfrm>
            <a:off x="130309" y="2348880"/>
            <a:ext cx="8771321" cy="255454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i="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Incrementar</a:t>
            </a:r>
            <a:r>
              <a:rPr lang="en-US" sz="4000" b="1" i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el </a:t>
            </a:r>
            <a:r>
              <a:rPr lang="en-US" sz="4000" b="1" i="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número</a:t>
            </a:r>
            <a:r>
              <a:rPr lang="en-US" sz="4000" b="1" i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de </a:t>
            </a:r>
            <a:r>
              <a:rPr lang="en-US" sz="4000" b="1" i="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pacientes</a:t>
            </a:r>
            <a:r>
              <a:rPr lang="en-US" sz="4000" b="1" i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4000" b="1" i="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que</a:t>
            </a:r>
            <a:r>
              <a:rPr lang="en-US" sz="4000" b="1" i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4000" b="1" i="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acceden</a:t>
            </a:r>
            <a:r>
              <a:rPr lang="en-US" sz="4000" b="1" i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 la reperfusi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ón, con </a:t>
            </a:r>
            <a:r>
              <a:rPr lang="en-US" sz="4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cualquier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método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en </a:t>
            </a:r>
            <a:r>
              <a:rPr lang="en-US" sz="4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tiempos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adecuados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26784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/>
      <p:bldP spid="12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6778" y="142852"/>
            <a:ext cx="8929718" cy="1143000"/>
          </a:xfrm>
        </p:spPr>
        <p:txBody>
          <a:bodyPr/>
          <a:lstStyle/>
          <a:p>
            <a:r>
              <a:rPr lang="en-US" sz="2900" b="1" dirty="0" err="1" smtClean="0">
                <a:solidFill>
                  <a:srgbClr val="FFFF00"/>
                </a:solidFill>
                <a:latin typeface="Arial Black" pitchFamily="34" charset="0"/>
              </a:rPr>
              <a:t>Componentes</a:t>
            </a:r>
            <a:r>
              <a:rPr lang="en-US" sz="2900" b="1" dirty="0" smtClean="0">
                <a:solidFill>
                  <a:srgbClr val="FFFF00"/>
                </a:solidFill>
                <a:latin typeface="Arial Black" pitchFamily="34" charset="0"/>
              </a:rPr>
              <a:t> de la </a:t>
            </a:r>
            <a:r>
              <a:rPr lang="en-US" sz="2900" b="1" dirty="0" err="1" smtClean="0">
                <a:solidFill>
                  <a:srgbClr val="FFFF00"/>
                </a:solidFill>
                <a:latin typeface="Arial Black" pitchFamily="34" charset="0"/>
              </a:rPr>
              <a:t>demora</a:t>
            </a:r>
            <a:r>
              <a:rPr lang="en-US" sz="2900" b="1" dirty="0" smtClean="0">
                <a:solidFill>
                  <a:srgbClr val="FFFF00"/>
                </a:solidFill>
                <a:latin typeface="Arial Black" pitchFamily="34" charset="0"/>
              </a:rPr>
              <a:t> en el IAMCEST</a:t>
            </a:r>
            <a:endParaRPr lang="es-AR" sz="30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29026" name="Picture 2"/>
          <p:cNvPicPr>
            <a:picLocks noChangeAspect="1" noChangeArrowheads="1"/>
          </p:cNvPicPr>
          <p:nvPr/>
        </p:nvPicPr>
        <p:blipFill>
          <a:blip r:embed="rId2"/>
          <a:srcRect l="3883" r="5501"/>
          <a:stretch>
            <a:fillRect/>
          </a:stretch>
        </p:blipFill>
        <p:spPr bwMode="auto">
          <a:xfrm>
            <a:off x="180113" y="1500174"/>
            <a:ext cx="8783774" cy="4810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Rectángulo"/>
          <p:cNvSpPr/>
          <p:nvPr/>
        </p:nvSpPr>
        <p:spPr bwMode="auto">
          <a:xfrm>
            <a:off x="428596" y="5929330"/>
            <a:ext cx="3500462" cy="35719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s-AR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57158" y="1500174"/>
            <a:ext cx="142876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sz="1400" b="1" dirty="0" smtClean="0">
                <a:solidFill>
                  <a:srgbClr val="000000"/>
                </a:solidFill>
                <a:latin typeface="Arial Black" pitchFamily="34" charset="0"/>
              </a:rPr>
              <a:t>Comienzo síntomas</a:t>
            </a:r>
            <a:endParaRPr lang="es-AR" sz="1400" b="1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285852" y="2467269"/>
            <a:ext cx="142876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AR" sz="1200" b="1" dirty="0" smtClean="0">
                <a:solidFill>
                  <a:srgbClr val="000000"/>
                </a:solidFill>
                <a:latin typeface="Arial Black" pitchFamily="34" charset="0"/>
              </a:rPr>
              <a:t>Demora del paciente</a:t>
            </a:r>
            <a:endParaRPr lang="es-AR" sz="1200" b="1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4355976" y="2928934"/>
            <a:ext cx="142876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AR" sz="1200" b="1" dirty="0" smtClean="0">
                <a:solidFill>
                  <a:srgbClr val="000000"/>
                </a:solidFill>
                <a:latin typeface="Arial Black" pitchFamily="34" charset="0"/>
              </a:rPr>
              <a:t>Demora del sistema</a:t>
            </a:r>
            <a:endParaRPr lang="es-AR" sz="1200" b="1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3571868" y="1580365"/>
            <a:ext cx="142876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sz="1400" b="1" dirty="0" smtClean="0">
                <a:solidFill>
                  <a:srgbClr val="000000"/>
                </a:solidFill>
                <a:latin typeface="Arial Black" pitchFamily="34" charset="0"/>
              </a:rPr>
              <a:t>Diagnóstico</a:t>
            </a:r>
            <a:endParaRPr lang="es-AR" sz="1400" b="1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5572132" y="1571612"/>
            <a:ext cx="242889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sz="1400" b="1" dirty="0" smtClean="0">
                <a:solidFill>
                  <a:srgbClr val="000000"/>
                </a:solidFill>
                <a:latin typeface="Arial Black" pitchFamily="34" charset="0"/>
              </a:rPr>
              <a:t>Terapia de reperfusión</a:t>
            </a:r>
            <a:endParaRPr lang="es-AR" sz="1400" b="1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2915816" y="4080695"/>
            <a:ext cx="360761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sz="1400" b="1" dirty="0" smtClean="0">
                <a:solidFill>
                  <a:srgbClr val="000000"/>
                </a:solidFill>
                <a:latin typeface="Arial Black" pitchFamily="34" charset="0"/>
              </a:rPr>
              <a:t>Tiempo a la Terapia de reperfusión</a:t>
            </a:r>
            <a:endParaRPr lang="es-AR" sz="1400" b="1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3707904" y="5589240"/>
            <a:ext cx="293978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sz="1400" b="1" dirty="0" smtClean="0">
                <a:solidFill>
                  <a:srgbClr val="000000"/>
                </a:solidFill>
                <a:latin typeface="Arial Black" pitchFamily="34" charset="0"/>
              </a:rPr>
              <a:t>Guía en la arteria culpable </a:t>
            </a:r>
          </a:p>
          <a:p>
            <a:pPr algn="ctr"/>
            <a:r>
              <a:rPr lang="es-AR" sz="1400" b="1" dirty="0" smtClean="0">
                <a:solidFill>
                  <a:srgbClr val="000000"/>
                </a:solidFill>
                <a:latin typeface="Arial Black" pitchFamily="34" charset="0"/>
              </a:rPr>
              <a:t>si va a ICPP</a:t>
            </a:r>
            <a:endParaRPr lang="es-AR" sz="1400" b="1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6516216" y="5589240"/>
            <a:ext cx="246594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sz="1400" b="1" dirty="0" smtClean="0">
                <a:solidFill>
                  <a:srgbClr val="000000"/>
                </a:solidFill>
                <a:latin typeface="Arial Black" pitchFamily="34" charset="0"/>
              </a:rPr>
              <a:t> Infusión </a:t>
            </a:r>
          </a:p>
          <a:p>
            <a:pPr algn="ctr"/>
            <a:r>
              <a:rPr lang="es-AR" sz="1400" b="1" dirty="0" smtClean="0">
                <a:solidFill>
                  <a:srgbClr val="000000"/>
                </a:solidFill>
                <a:latin typeface="Arial Black" pitchFamily="34" charset="0"/>
              </a:rPr>
              <a:t>si va a T.B.L</a:t>
            </a:r>
            <a:endParaRPr lang="es-AR" sz="1400" b="1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2402070" y="1518810"/>
            <a:ext cx="101780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b="1" dirty="0" smtClean="0">
                <a:solidFill>
                  <a:srgbClr val="000000"/>
                </a:solidFill>
              </a:rPr>
              <a:t>P.C.M</a:t>
            </a:r>
            <a:endParaRPr lang="es-AR" b="1" dirty="0">
              <a:solidFill>
                <a:srgbClr val="000000"/>
              </a:solidFill>
            </a:endParaRPr>
          </a:p>
        </p:txBody>
      </p:sp>
      <p:sp>
        <p:nvSpPr>
          <p:cNvPr id="3" name="2 Rectángulo"/>
          <p:cNvSpPr/>
          <p:nvPr/>
        </p:nvSpPr>
        <p:spPr bwMode="auto">
          <a:xfrm>
            <a:off x="2910970" y="3645024"/>
            <a:ext cx="3875607" cy="1179946"/>
          </a:xfrm>
          <a:prstGeom prst="rect">
            <a:avLst/>
          </a:prstGeom>
          <a:noFill/>
          <a:ln w="1174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s-AR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2843808" y="908720"/>
            <a:ext cx="343235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kern="0" dirty="0">
                <a:solidFill>
                  <a:srgbClr val="FF0000"/>
                </a:solidFill>
                <a:latin typeface="Arial"/>
              </a:rPr>
              <a:t>Nuevo </a:t>
            </a:r>
            <a:r>
              <a:rPr lang="en-US" sz="3000" b="1" kern="0" dirty="0" err="1">
                <a:solidFill>
                  <a:srgbClr val="FF0000"/>
                </a:solidFill>
                <a:latin typeface="Arial"/>
              </a:rPr>
              <a:t>Paradigma</a:t>
            </a:r>
            <a:endParaRPr lang="es-A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625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1339552" y="228600"/>
            <a:ext cx="6400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4000" b="1" i="1" smtClean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3178175" y="4664075"/>
            <a:ext cx="1546225" cy="17780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altLang="en-US" sz="3600" b="1" i="1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1619250" y="4651375"/>
            <a:ext cx="647700" cy="1968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altLang="en-US" sz="3600" b="1" i="1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6149" name="Freeform 5"/>
          <p:cNvSpPr>
            <a:spLocks/>
          </p:cNvSpPr>
          <p:nvPr/>
        </p:nvSpPr>
        <p:spPr bwMode="auto">
          <a:xfrm>
            <a:off x="1647825" y="1430338"/>
            <a:ext cx="6157913" cy="3092450"/>
          </a:xfrm>
          <a:custGeom>
            <a:avLst/>
            <a:gdLst>
              <a:gd name="T0" fmla="*/ 0 w 3879"/>
              <a:gd name="T1" fmla="*/ 0 h 1948"/>
              <a:gd name="T2" fmla="*/ 2147483646 w 3879"/>
              <a:gd name="T3" fmla="*/ 2147483646 h 1948"/>
              <a:gd name="T4" fmla="*/ 2147483646 w 3879"/>
              <a:gd name="T5" fmla="*/ 2147483646 h 1948"/>
              <a:gd name="T6" fmla="*/ 2147483646 w 3879"/>
              <a:gd name="T7" fmla="*/ 2147483646 h 1948"/>
              <a:gd name="T8" fmla="*/ 2147483646 w 3879"/>
              <a:gd name="T9" fmla="*/ 2147483646 h 1948"/>
              <a:gd name="T10" fmla="*/ 2147483646 w 3879"/>
              <a:gd name="T11" fmla="*/ 2147483646 h 194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879" h="1948">
                <a:moveTo>
                  <a:pt x="0" y="0"/>
                </a:moveTo>
                <a:cubicBezTo>
                  <a:pt x="141" y="12"/>
                  <a:pt x="189" y="87"/>
                  <a:pt x="250" y="267"/>
                </a:cubicBezTo>
                <a:cubicBezTo>
                  <a:pt x="311" y="447"/>
                  <a:pt x="441" y="966"/>
                  <a:pt x="537" y="1287"/>
                </a:cubicBezTo>
                <a:cubicBezTo>
                  <a:pt x="633" y="1608"/>
                  <a:pt x="618" y="1662"/>
                  <a:pt x="741" y="1716"/>
                </a:cubicBezTo>
                <a:cubicBezTo>
                  <a:pt x="864" y="1770"/>
                  <a:pt x="1607" y="1841"/>
                  <a:pt x="2142" y="1883"/>
                </a:cubicBezTo>
                <a:lnTo>
                  <a:pt x="3879" y="1948"/>
                </a:lnTo>
              </a:path>
            </a:pathLst>
          </a:custGeom>
          <a:noFill/>
          <a:ln w="28575" cmpd="sng">
            <a:solidFill>
              <a:schemeClr val="accent2"/>
            </a:solidFill>
            <a:round/>
            <a:headEnd type="none" w="med" len="med"/>
            <a:tailEnd type="none" w="med" len="med"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s-AR" sz="3600" b="1" i="1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6150" name="Oval 6"/>
          <p:cNvSpPr>
            <a:spLocks noChangeArrowheads="1"/>
          </p:cNvSpPr>
          <p:nvPr/>
        </p:nvSpPr>
        <p:spPr bwMode="auto">
          <a:xfrm>
            <a:off x="2051050" y="2000250"/>
            <a:ext cx="127000" cy="127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altLang="en-US" sz="3600" b="1" i="1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6151" name="Oval 7"/>
          <p:cNvSpPr>
            <a:spLocks noChangeArrowheads="1"/>
          </p:cNvSpPr>
          <p:nvPr/>
        </p:nvSpPr>
        <p:spPr bwMode="auto">
          <a:xfrm>
            <a:off x="2320925" y="2984500"/>
            <a:ext cx="127000" cy="127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altLang="en-US" sz="3600" b="1" i="1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6152" name="Oval 8"/>
          <p:cNvSpPr>
            <a:spLocks noChangeArrowheads="1"/>
          </p:cNvSpPr>
          <p:nvPr/>
        </p:nvSpPr>
        <p:spPr bwMode="auto">
          <a:xfrm>
            <a:off x="3300413" y="4187825"/>
            <a:ext cx="127000" cy="127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altLang="en-US" sz="3600" b="1" i="1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6153" name="Oval 9"/>
          <p:cNvSpPr>
            <a:spLocks noChangeArrowheads="1"/>
          </p:cNvSpPr>
          <p:nvPr/>
        </p:nvSpPr>
        <p:spPr bwMode="auto">
          <a:xfrm>
            <a:off x="4438650" y="4305300"/>
            <a:ext cx="127000" cy="127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altLang="en-US" sz="3600" b="1" i="1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6154" name="Line 10"/>
          <p:cNvSpPr>
            <a:spLocks noChangeShapeType="1"/>
          </p:cNvSpPr>
          <p:nvPr/>
        </p:nvSpPr>
        <p:spPr bwMode="auto">
          <a:xfrm>
            <a:off x="1627188" y="1403350"/>
            <a:ext cx="0" cy="3441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s-AR" sz="3600" b="1" i="1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445451" name="Text Box 11">
            <a:extLst>
              <a:ext uri="{FF2B5EF4-FFF2-40B4-BE49-F238E27FC236}">
                <a16:creationId xmlns="" xmlns:a16="http://schemas.microsoft.com/office/drawing/2014/main" id="{12602384-C9AB-4797-8DB6-9CEA5D7C2E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2625" y="3867150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B</a:t>
            </a:r>
          </a:p>
        </p:txBody>
      </p:sp>
      <p:sp>
        <p:nvSpPr>
          <p:cNvPr id="445452" name="Text Box 12">
            <a:extLst>
              <a:ext uri="{FF2B5EF4-FFF2-40B4-BE49-F238E27FC236}">
                <a16:creationId xmlns="" xmlns:a16="http://schemas.microsoft.com/office/drawing/2014/main" id="{50DB9CAD-845E-4C2C-96B7-F5F3C91242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3950" y="2862263"/>
            <a:ext cx="349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</a:t>
            </a:r>
          </a:p>
        </p:txBody>
      </p:sp>
      <p:sp>
        <p:nvSpPr>
          <p:cNvPr id="445453" name="Text Box 13">
            <a:extLst>
              <a:ext uri="{FF2B5EF4-FFF2-40B4-BE49-F238E27FC236}">
                <a16:creationId xmlns="" xmlns:a16="http://schemas.microsoft.com/office/drawing/2014/main" id="{28F54482-B444-49B0-B1FA-EEEB6FA6BE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7050" y="3986213"/>
            <a:ext cx="349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</a:t>
            </a:r>
          </a:p>
        </p:txBody>
      </p:sp>
      <p:sp>
        <p:nvSpPr>
          <p:cNvPr id="445454" name="Text Box 14">
            <a:extLst>
              <a:ext uri="{FF2B5EF4-FFF2-40B4-BE49-F238E27FC236}">
                <a16:creationId xmlns="" xmlns:a16="http://schemas.microsoft.com/office/drawing/2014/main" id="{06B2B947-5E85-4601-B07B-0339DE5290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8138" y="4151313"/>
            <a:ext cx="18288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4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Extent of</a:t>
            </a:r>
          </a:p>
          <a:p>
            <a:pPr algn="ctr">
              <a:defRPr/>
            </a:pPr>
            <a:r>
              <a:rPr lang="en-US" sz="14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Myocardial Salvage</a:t>
            </a:r>
          </a:p>
        </p:txBody>
      </p:sp>
      <p:sp>
        <p:nvSpPr>
          <p:cNvPr id="6159" name="Line 15"/>
          <p:cNvSpPr>
            <a:spLocks noChangeShapeType="1"/>
          </p:cNvSpPr>
          <p:nvPr/>
        </p:nvSpPr>
        <p:spPr bwMode="auto">
          <a:xfrm>
            <a:off x="1619250" y="4845050"/>
            <a:ext cx="62007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s-AR" sz="3600" b="1" i="1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6160" name="Line 16"/>
          <p:cNvSpPr>
            <a:spLocks noChangeShapeType="1"/>
          </p:cNvSpPr>
          <p:nvPr/>
        </p:nvSpPr>
        <p:spPr bwMode="auto">
          <a:xfrm>
            <a:off x="1576388" y="4654550"/>
            <a:ext cx="62436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s-AR" sz="3600" b="1" i="1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6161" name="Line 17"/>
          <p:cNvSpPr>
            <a:spLocks noChangeShapeType="1"/>
          </p:cNvSpPr>
          <p:nvPr/>
        </p:nvSpPr>
        <p:spPr bwMode="auto">
          <a:xfrm>
            <a:off x="2665413" y="4654550"/>
            <a:ext cx="0" cy="184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s-AR" sz="3600" b="1" i="1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6162" name="Line 18"/>
          <p:cNvSpPr>
            <a:spLocks noChangeShapeType="1"/>
          </p:cNvSpPr>
          <p:nvPr/>
        </p:nvSpPr>
        <p:spPr bwMode="auto">
          <a:xfrm>
            <a:off x="2403475" y="4654550"/>
            <a:ext cx="0" cy="184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s-AR" sz="3600" b="1" i="1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6163" name="Line 19"/>
          <p:cNvSpPr>
            <a:spLocks noChangeShapeType="1"/>
          </p:cNvSpPr>
          <p:nvPr/>
        </p:nvSpPr>
        <p:spPr bwMode="auto">
          <a:xfrm>
            <a:off x="2146300" y="4654550"/>
            <a:ext cx="0" cy="184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s-AR" sz="3600" b="1" i="1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6164" name="Line 20"/>
          <p:cNvSpPr>
            <a:spLocks noChangeShapeType="1"/>
          </p:cNvSpPr>
          <p:nvPr/>
        </p:nvSpPr>
        <p:spPr bwMode="auto">
          <a:xfrm>
            <a:off x="1884363" y="4654550"/>
            <a:ext cx="0" cy="184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s-AR" sz="3600" b="1" i="1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6165" name="Line 21"/>
          <p:cNvSpPr>
            <a:spLocks noChangeShapeType="1"/>
          </p:cNvSpPr>
          <p:nvPr/>
        </p:nvSpPr>
        <p:spPr bwMode="auto">
          <a:xfrm>
            <a:off x="3698875" y="4654550"/>
            <a:ext cx="0" cy="184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s-AR" sz="3600" b="1" i="1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6166" name="Line 22"/>
          <p:cNvSpPr>
            <a:spLocks noChangeShapeType="1"/>
          </p:cNvSpPr>
          <p:nvPr/>
        </p:nvSpPr>
        <p:spPr bwMode="auto">
          <a:xfrm>
            <a:off x="3436938" y="4654550"/>
            <a:ext cx="0" cy="184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s-AR" sz="3600" b="1" i="1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6167" name="Line 23"/>
          <p:cNvSpPr>
            <a:spLocks noChangeShapeType="1"/>
          </p:cNvSpPr>
          <p:nvPr/>
        </p:nvSpPr>
        <p:spPr bwMode="auto">
          <a:xfrm>
            <a:off x="3179763" y="4654550"/>
            <a:ext cx="0" cy="184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s-AR" sz="3600" b="1" i="1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6168" name="Line 24"/>
          <p:cNvSpPr>
            <a:spLocks noChangeShapeType="1"/>
          </p:cNvSpPr>
          <p:nvPr/>
        </p:nvSpPr>
        <p:spPr bwMode="auto">
          <a:xfrm>
            <a:off x="2917825" y="4654550"/>
            <a:ext cx="0" cy="184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s-AR" sz="3600" b="1" i="1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6169" name="Line 25"/>
          <p:cNvSpPr>
            <a:spLocks noChangeShapeType="1"/>
          </p:cNvSpPr>
          <p:nvPr/>
        </p:nvSpPr>
        <p:spPr bwMode="auto">
          <a:xfrm>
            <a:off x="4470400" y="4654550"/>
            <a:ext cx="0" cy="184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s-AR" sz="3600" b="1" i="1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6170" name="Line 26"/>
          <p:cNvSpPr>
            <a:spLocks noChangeShapeType="1"/>
          </p:cNvSpPr>
          <p:nvPr/>
        </p:nvSpPr>
        <p:spPr bwMode="auto">
          <a:xfrm>
            <a:off x="4208463" y="4654550"/>
            <a:ext cx="0" cy="184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s-AR" sz="3600" b="1" i="1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6171" name="Line 27"/>
          <p:cNvSpPr>
            <a:spLocks noChangeShapeType="1"/>
          </p:cNvSpPr>
          <p:nvPr/>
        </p:nvSpPr>
        <p:spPr bwMode="auto">
          <a:xfrm>
            <a:off x="3951288" y="4654550"/>
            <a:ext cx="0" cy="184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s-AR" sz="3600" b="1" i="1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6172" name="Line 28"/>
          <p:cNvSpPr>
            <a:spLocks noChangeShapeType="1"/>
          </p:cNvSpPr>
          <p:nvPr/>
        </p:nvSpPr>
        <p:spPr bwMode="auto">
          <a:xfrm>
            <a:off x="5503863" y="4654550"/>
            <a:ext cx="0" cy="184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s-AR" sz="3600" b="1" i="1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6173" name="Line 29"/>
          <p:cNvSpPr>
            <a:spLocks noChangeShapeType="1"/>
          </p:cNvSpPr>
          <p:nvPr/>
        </p:nvSpPr>
        <p:spPr bwMode="auto">
          <a:xfrm>
            <a:off x="5241925" y="4654550"/>
            <a:ext cx="0" cy="184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s-AR" sz="3600" b="1" i="1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6174" name="Line 30"/>
          <p:cNvSpPr>
            <a:spLocks noChangeShapeType="1"/>
          </p:cNvSpPr>
          <p:nvPr/>
        </p:nvSpPr>
        <p:spPr bwMode="auto">
          <a:xfrm>
            <a:off x="4984750" y="4654550"/>
            <a:ext cx="0" cy="184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s-AR" sz="3600" b="1" i="1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6175" name="Line 31"/>
          <p:cNvSpPr>
            <a:spLocks noChangeShapeType="1"/>
          </p:cNvSpPr>
          <p:nvPr/>
        </p:nvSpPr>
        <p:spPr bwMode="auto">
          <a:xfrm>
            <a:off x="4722813" y="4654550"/>
            <a:ext cx="0" cy="184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s-AR" sz="3600" b="1" i="1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6176" name="Line 32"/>
          <p:cNvSpPr>
            <a:spLocks noChangeShapeType="1"/>
          </p:cNvSpPr>
          <p:nvPr/>
        </p:nvSpPr>
        <p:spPr bwMode="auto">
          <a:xfrm>
            <a:off x="6280150" y="4654550"/>
            <a:ext cx="0" cy="184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s-AR" sz="3600" b="1" i="1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6177" name="Line 33"/>
          <p:cNvSpPr>
            <a:spLocks noChangeShapeType="1"/>
          </p:cNvSpPr>
          <p:nvPr/>
        </p:nvSpPr>
        <p:spPr bwMode="auto">
          <a:xfrm>
            <a:off x="6018213" y="4654550"/>
            <a:ext cx="0" cy="184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s-AR" sz="3600" b="1" i="1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6178" name="Line 34"/>
          <p:cNvSpPr>
            <a:spLocks noChangeShapeType="1"/>
          </p:cNvSpPr>
          <p:nvPr/>
        </p:nvSpPr>
        <p:spPr bwMode="auto">
          <a:xfrm>
            <a:off x="5761038" y="4654550"/>
            <a:ext cx="0" cy="184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s-AR" sz="3600" b="1" i="1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6179" name="Line 35"/>
          <p:cNvSpPr>
            <a:spLocks noChangeShapeType="1"/>
          </p:cNvSpPr>
          <p:nvPr/>
        </p:nvSpPr>
        <p:spPr bwMode="auto">
          <a:xfrm>
            <a:off x="7313613" y="4654550"/>
            <a:ext cx="0" cy="184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s-AR" sz="3600" b="1" i="1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6180" name="Line 36"/>
          <p:cNvSpPr>
            <a:spLocks noChangeShapeType="1"/>
          </p:cNvSpPr>
          <p:nvPr/>
        </p:nvSpPr>
        <p:spPr bwMode="auto">
          <a:xfrm>
            <a:off x="7051675" y="4654550"/>
            <a:ext cx="0" cy="184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s-AR" sz="3600" b="1" i="1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6181" name="Line 37"/>
          <p:cNvSpPr>
            <a:spLocks noChangeShapeType="1"/>
          </p:cNvSpPr>
          <p:nvPr/>
        </p:nvSpPr>
        <p:spPr bwMode="auto">
          <a:xfrm>
            <a:off x="6794500" y="4654550"/>
            <a:ext cx="0" cy="184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s-AR" sz="3600" b="1" i="1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6182" name="Line 38"/>
          <p:cNvSpPr>
            <a:spLocks noChangeShapeType="1"/>
          </p:cNvSpPr>
          <p:nvPr/>
        </p:nvSpPr>
        <p:spPr bwMode="auto">
          <a:xfrm>
            <a:off x="6532563" y="4654550"/>
            <a:ext cx="0" cy="184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s-AR" sz="3600" b="1" i="1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6183" name="Line 39"/>
          <p:cNvSpPr>
            <a:spLocks noChangeShapeType="1"/>
          </p:cNvSpPr>
          <p:nvPr/>
        </p:nvSpPr>
        <p:spPr bwMode="auto">
          <a:xfrm>
            <a:off x="7813675" y="4654550"/>
            <a:ext cx="0" cy="184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s-AR" sz="3600" b="1" i="1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6184" name="Line 40"/>
          <p:cNvSpPr>
            <a:spLocks noChangeShapeType="1"/>
          </p:cNvSpPr>
          <p:nvPr/>
        </p:nvSpPr>
        <p:spPr bwMode="auto">
          <a:xfrm>
            <a:off x="7551738" y="4654550"/>
            <a:ext cx="0" cy="184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s-AR" sz="3600" b="1" i="1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445481" name="Text Box 41">
            <a:extLst>
              <a:ext uri="{FF2B5EF4-FFF2-40B4-BE49-F238E27FC236}">
                <a16:creationId xmlns="" xmlns:a16="http://schemas.microsoft.com/office/drawing/2014/main" id="{F8719FF4-F166-4412-A729-334C97545978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-255587" y="2876550"/>
            <a:ext cx="24574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600" b="1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Mortality Reduction (%)</a:t>
            </a:r>
          </a:p>
        </p:txBody>
      </p:sp>
      <p:sp>
        <p:nvSpPr>
          <p:cNvPr id="445482" name="Text Box 42">
            <a:extLst>
              <a:ext uri="{FF2B5EF4-FFF2-40B4-BE49-F238E27FC236}">
                <a16:creationId xmlns="" xmlns:a16="http://schemas.microsoft.com/office/drawing/2014/main" id="{554843DC-0F88-4473-AEF8-44F9A3F04F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5500" y="1871663"/>
            <a:ext cx="349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</a:t>
            </a:r>
          </a:p>
        </p:txBody>
      </p:sp>
      <p:sp>
        <p:nvSpPr>
          <p:cNvPr id="445483" name="Text Box 43">
            <a:extLst>
              <a:ext uri="{FF2B5EF4-FFF2-40B4-BE49-F238E27FC236}">
                <a16:creationId xmlns="" xmlns:a16="http://schemas.microsoft.com/office/drawing/2014/main" id="{25D8FCDA-38B0-43F4-8FE4-CC121CE8B2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6650" y="1281113"/>
            <a:ext cx="4794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1400" b="1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100</a:t>
            </a:r>
          </a:p>
        </p:txBody>
      </p:sp>
      <p:sp>
        <p:nvSpPr>
          <p:cNvPr id="445484" name="Text Box 44">
            <a:extLst>
              <a:ext uri="{FF2B5EF4-FFF2-40B4-BE49-F238E27FC236}">
                <a16:creationId xmlns="" xmlns:a16="http://schemas.microsoft.com/office/drawing/2014/main" id="{C650DEDC-FF53-401B-8EFC-83123F34DC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2375" y="1928813"/>
            <a:ext cx="381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1400" b="1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80</a:t>
            </a:r>
          </a:p>
        </p:txBody>
      </p:sp>
      <p:sp>
        <p:nvSpPr>
          <p:cNvPr id="445485" name="Text Box 45">
            <a:extLst>
              <a:ext uri="{FF2B5EF4-FFF2-40B4-BE49-F238E27FC236}">
                <a16:creationId xmlns="" xmlns:a16="http://schemas.microsoft.com/office/drawing/2014/main" id="{1A48D09D-4F7A-4712-8B4C-96A3D98CA3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2375" y="2570163"/>
            <a:ext cx="381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1400" b="1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60</a:t>
            </a:r>
          </a:p>
        </p:txBody>
      </p:sp>
      <p:sp>
        <p:nvSpPr>
          <p:cNvPr id="445486" name="Text Box 46">
            <a:extLst>
              <a:ext uri="{FF2B5EF4-FFF2-40B4-BE49-F238E27FC236}">
                <a16:creationId xmlns="" xmlns:a16="http://schemas.microsoft.com/office/drawing/2014/main" id="{8659158A-DA0A-4F6D-840D-CCCC340242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8725" y="3217863"/>
            <a:ext cx="381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1400" b="1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40</a:t>
            </a:r>
          </a:p>
        </p:txBody>
      </p:sp>
      <p:sp>
        <p:nvSpPr>
          <p:cNvPr id="445487" name="Text Box 47">
            <a:extLst>
              <a:ext uri="{FF2B5EF4-FFF2-40B4-BE49-F238E27FC236}">
                <a16:creationId xmlns="" xmlns:a16="http://schemas.microsoft.com/office/drawing/2014/main" id="{DB9D7A5D-6380-4397-97E1-5D0DE04981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5075" y="3859213"/>
            <a:ext cx="381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1400" b="1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20</a:t>
            </a:r>
          </a:p>
        </p:txBody>
      </p:sp>
      <p:sp>
        <p:nvSpPr>
          <p:cNvPr id="445488" name="Text Box 48">
            <a:extLst>
              <a:ext uri="{FF2B5EF4-FFF2-40B4-BE49-F238E27FC236}">
                <a16:creationId xmlns="" xmlns:a16="http://schemas.microsoft.com/office/drawing/2014/main" id="{C66B858B-9E1F-4EFC-996F-82F1E6D806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0800" y="4500563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1400" b="1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0</a:t>
            </a:r>
          </a:p>
        </p:txBody>
      </p:sp>
      <p:sp>
        <p:nvSpPr>
          <p:cNvPr id="445489" name="Text Box 49">
            <a:extLst>
              <a:ext uri="{FF2B5EF4-FFF2-40B4-BE49-F238E27FC236}">
                <a16:creationId xmlns="" xmlns:a16="http://schemas.microsoft.com/office/drawing/2014/main" id="{29D34FE5-5016-46F8-A063-AF78CBAEE4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6375" y="4830763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1400" b="1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0</a:t>
            </a:r>
          </a:p>
        </p:txBody>
      </p:sp>
      <p:sp>
        <p:nvSpPr>
          <p:cNvPr id="445490" name="Text Box 50">
            <a:extLst>
              <a:ext uri="{FF2B5EF4-FFF2-40B4-BE49-F238E27FC236}">
                <a16:creationId xmlns="" xmlns:a16="http://schemas.microsoft.com/office/drawing/2014/main" id="{5040E467-5553-4565-A912-6AE0E0345A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0475" y="4856163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1400" b="1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4</a:t>
            </a:r>
          </a:p>
        </p:txBody>
      </p:sp>
      <p:sp>
        <p:nvSpPr>
          <p:cNvPr id="445491" name="Text Box 51">
            <a:extLst>
              <a:ext uri="{FF2B5EF4-FFF2-40B4-BE49-F238E27FC236}">
                <a16:creationId xmlns="" xmlns:a16="http://schemas.microsoft.com/office/drawing/2014/main" id="{F8F87FA4-24D4-41E8-9977-E1A14DB98A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2825" y="4843463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1400" b="1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8</a:t>
            </a:r>
          </a:p>
        </p:txBody>
      </p:sp>
      <p:sp>
        <p:nvSpPr>
          <p:cNvPr id="445492" name="Text Box 52">
            <a:extLst>
              <a:ext uri="{FF2B5EF4-FFF2-40B4-BE49-F238E27FC236}">
                <a16:creationId xmlns="" xmlns:a16="http://schemas.microsoft.com/office/drawing/2014/main" id="{790F15A8-66DD-4C23-9919-3A67BF3F5F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7550" y="4830763"/>
            <a:ext cx="381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1400" b="1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12</a:t>
            </a:r>
          </a:p>
        </p:txBody>
      </p:sp>
      <p:sp>
        <p:nvSpPr>
          <p:cNvPr id="445493" name="Text Box 53">
            <a:extLst>
              <a:ext uri="{FF2B5EF4-FFF2-40B4-BE49-F238E27FC236}">
                <a16:creationId xmlns="" xmlns:a16="http://schemas.microsoft.com/office/drawing/2014/main" id="{AAA9F639-46E5-44B1-9DB6-5577438410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8950" y="4830763"/>
            <a:ext cx="381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1400" b="1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16</a:t>
            </a:r>
          </a:p>
        </p:txBody>
      </p:sp>
      <p:sp>
        <p:nvSpPr>
          <p:cNvPr id="445494" name="Text Box 54">
            <a:extLst>
              <a:ext uri="{FF2B5EF4-FFF2-40B4-BE49-F238E27FC236}">
                <a16:creationId xmlns="" xmlns:a16="http://schemas.microsoft.com/office/drawing/2014/main" id="{B8FC1024-2285-4462-A15A-69B3165620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4950" y="4849813"/>
            <a:ext cx="381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1400" b="1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20</a:t>
            </a:r>
          </a:p>
        </p:txBody>
      </p:sp>
      <p:sp>
        <p:nvSpPr>
          <p:cNvPr id="445495" name="Text Box 55">
            <a:extLst>
              <a:ext uri="{FF2B5EF4-FFF2-40B4-BE49-F238E27FC236}">
                <a16:creationId xmlns="" xmlns:a16="http://schemas.microsoft.com/office/drawing/2014/main" id="{84BAC203-0DA6-4586-9712-AF8640E924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0950" y="4849813"/>
            <a:ext cx="381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1400" b="1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24</a:t>
            </a:r>
          </a:p>
        </p:txBody>
      </p:sp>
      <p:sp>
        <p:nvSpPr>
          <p:cNvPr id="445496" name="Text Box 56">
            <a:extLst>
              <a:ext uri="{FF2B5EF4-FFF2-40B4-BE49-F238E27FC236}">
                <a16:creationId xmlns="" xmlns:a16="http://schemas.microsoft.com/office/drawing/2014/main" id="{8FECF760-876F-4C0D-81B9-FE63E2FE5B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3913" y="5051425"/>
            <a:ext cx="54149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600" b="1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Time From Symptom Onset to Reperfusion Therapy, h</a:t>
            </a:r>
          </a:p>
        </p:txBody>
      </p:sp>
      <p:sp>
        <p:nvSpPr>
          <p:cNvPr id="6201" name="Rectangle 57"/>
          <p:cNvSpPr>
            <a:spLocks noChangeArrowheads="1"/>
          </p:cNvSpPr>
          <p:nvPr/>
        </p:nvSpPr>
        <p:spPr bwMode="auto">
          <a:xfrm>
            <a:off x="1622425" y="5657850"/>
            <a:ext cx="228600" cy="2063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altLang="en-US" sz="3600" b="1" i="1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6202" name="Rectangle 58"/>
          <p:cNvSpPr>
            <a:spLocks noChangeArrowheads="1"/>
          </p:cNvSpPr>
          <p:nvPr/>
        </p:nvSpPr>
        <p:spPr bwMode="auto">
          <a:xfrm>
            <a:off x="4826000" y="5657850"/>
            <a:ext cx="228600" cy="20637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altLang="en-US" sz="3600" b="1" i="1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445499" name="Text Box 59">
            <a:extLst>
              <a:ext uri="{FF2B5EF4-FFF2-40B4-BE49-F238E27FC236}">
                <a16:creationId xmlns="" xmlns:a16="http://schemas.microsoft.com/office/drawing/2014/main" id="{F62CD90E-E41C-4C32-A5BA-0DF036C403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0863" y="5502275"/>
            <a:ext cx="28035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Critical Time-dependent Period</a:t>
            </a:r>
          </a:p>
          <a:p>
            <a:pPr>
              <a:defRPr/>
            </a:pPr>
            <a:r>
              <a:rPr lang="en-US" sz="1400" b="1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Goal: Myocardial Salvage</a:t>
            </a:r>
          </a:p>
        </p:txBody>
      </p:sp>
      <p:sp>
        <p:nvSpPr>
          <p:cNvPr id="445500" name="Text Box 60">
            <a:extLst>
              <a:ext uri="{FF2B5EF4-FFF2-40B4-BE49-F238E27FC236}">
                <a16:creationId xmlns="" xmlns:a16="http://schemas.microsoft.com/office/drawing/2014/main" id="{7DE62394-CB20-48B2-8A91-C5566308D1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4913" y="5502275"/>
            <a:ext cx="30003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Time-independent Period</a:t>
            </a:r>
          </a:p>
          <a:p>
            <a:pPr>
              <a:defRPr/>
            </a:pPr>
            <a:r>
              <a:rPr lang="en-US" sz="1400" b="1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Goal: Open Infarct-Related Artery</a:t>
            </a:r>
          </a:p>
        </p:txBody>
      </p:sp>
      <p:sp>
        <p:nvSpPr>
          <p:cNvPr id="6205" name="Rectangle 61"/>
          <p:cNvSpPr>
            <a:spLocks noChangeArrowheads="1"/>
          </p:cNvSpPr>
          <p:nvPr/>
        </p:nvSpPr>
        <p:spPr bwMode="auto">
          <a:xfrm>
            <a:off x="1546225" y="5454650"/>
            <a:ext cx="6457950" cy="6143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altLang="en-US" sz="3600" b="1" i="1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6206" name="Line 62"/>
          <p:cNvSpPr>
            <a:spLocks noChangeShapeType="1"/>
          </p:cNvSpPr>
          <p:nvPr/>
        </p:nvSpPr>
        <p:spPr bwMode="auto">
          <a:xfrm>
            <a:off x="1562100" y="4029075"/>
            <a:ext cx="57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s-AR" sz="3600" b="1" i="1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6207" name="Line 63"/>
          <p:cNvSpPr>
            <a:spLocks noChangeShapeType="1"/>
          </p:cNvSpPr>
          <p:nvPr/>
        </p:nvSpPr>
        <p:spPr bwMode="auto">
          <a:xfrm>
            <a:off x="1562100" y="2733675"/>
            <a:ext cx="57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s-AR" sz="3600" b="1" i="1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6208" name="Line 64"/>
          <p:cNvSpPr>
            <a:spLocks noChangeShapeType="1"/>
          </p:cNvSpPr>
          <p:nvPr/>
        </p:nvSpPr>
        <p:spPr bwMode="auto">
          <a:xfrm>
            <a:off x="1562100" y="2073275"/>
            <a:ext cx="57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s-AR" sz="3600" b="1" i="1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6209" name="Line 65"/>
          <p:cNvSpPr>
            <a:spLocks noChangeShapeType="1"/>
          </p:cNvSpPr>
          <p:nvPr/>
        </p:nvSpPr>
        <p:spPr bwMode="auto">
          <a:xfrm>
            <a:off x="1562100" y="1425575"/>
            <a:ext cx="57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s-AR" sz="3600" b="1" i="1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6210" name="Line 66"/>
          <p:cNvSpPr>
            <a:spLocks noChangeShapeType="1"/>
          </p:cNvSpPr>
          <p:nvPr/>
        </p:nvSpPr>
        <p:spPr bwMode="auto">
          <a:xfrm>
            <a:off x="1562100" y="3381375"/>
            <a:ext cx="57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s-AR" sz="3600" b="1" i="1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445507" name="Text Box 67">
            <a:extLst>
              <a:ext uri="{FF2B5EF4-FFF2-40B4-BE49-F238E27FC236}">
                <a16:creationId xmlns="" xmlns:a16="http://schemas.microsoft.com/office/drawing/2014/main" id="{3DB2490F-7379-4FC4-A6FC-EEC8481F1F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5650" y="6381328"/>
            <a:ext cx="42447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da-DK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Gersh BJ, et al. JAMA. </a:t>
            </a:r>
            <a:r>
              <a:rPr lang="da-DK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2005;293:979</a:t>
            </a:r>
            <a:endParaRPr lang="da-DK" b="1" i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6212" name="Rectangle 69"/>
          <p:cNvSpPr>
            <a:spLocks noGrp="1" noChangeArrowheads="1"/>
          </p:cNvSpPr>
          <p:nvPr>
            <p:ph type="title"/>
          </p:nvPr>
        </p:nvSpPr>
        <p:spPr>
          <a:xfrm>
            <a:off x="2051720" y="409699"/>
            <a:ext cx="5043488" cy="643037"/>
          </a:xfrm>
          <a:solidFill>
            <a:srgbClr val="FF0000"/>
          </a:solidFill>
          <a:ln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z="3000" b="1" dirty="0" smtClean="0">
                <a:latin typeface="Arial Black" pitchFamily="34" charset="0"/>
                <a:cs typeface="Arial" pitchFamily="34" charset="0"/>
              </a:rPr>
              <a:t>Tiempo es músculo</a:t>
            </a:r>
          </a:p>
        </p:txBody>
      </p:sp>
      <p:pic>
        <p:nvPicPr>
          <p:cNvPr id="621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628800"/>
            <a:ext cx="1425575" cy="200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 rot="16200000">
            <a:off x="-832712" y="2983546"/>
            <a:ext cx="3545911" cy="369332"/>
          </a:xfrm>
          <a:prstGeom prst="rect">
            <a:avLst/>
          </a:prstGeom>
          <a:solidFill>
            <a:schemeClr val="bg1"/>
          </a:solidFill>
        </p:spPr>
        <p:txBody>
          <a:bodyPr vert="horz" wrap="square" rtlCol="0" anchor="ctr">
            <a:spAutoFit/>
          </a:bodyPr>
          <a:lstStyle/>
          <a:p>
            <a:r>
              <a:rPr lang="es-AR" b="1" dirty="0" smtClean="0"/>
              <a:t>Reducción dela mortalidad (%)</a:t>
            </a:r>
            <a:endParaRPr lang="es-AR" b="1" dirty="0"/>
          </a:p>
        </p:txBody>
      </p:sp>
      <p:sp>
        <p:nvSpPr>
          <p:cNvPr id="72" name="71 CuadroTexto"/>
          <p:cNvSpPr txBox="1"/>
          <p:nvPr/>
        </p:nvSpPr>
        <p:spPr>
          <a:xfrm>
            <a:off x="1597870" y="5085184"/>
            <a:ext cx="6384080" cy="369332"/>
          </a:xfrm>
          <a:prstGeom prst="rect">
            <a:avLst/>
          </a:prstGeom>
          <a:solidFill>
            <a:schemeClr val="bg1"/>
          </a:solidFill>
        </p:spPr>
        <p:txBody>
          <a:bodyPr vert="horz" wrap="square" rtlCol="0" anchor="ctr">
            <a:spAutoFit/>
          </a:bodyPr>
          <a:lstStyle/>
          <a:p>
            <a:r>
              <a:rPr lang="es-AR" dirty="0" smtClean="0"/>
              <a:t>Tiempo desde el comienzo de síntomas a la reperfusión (%)</a:t>
            </a:r>
            <a:endParaRPr lang="es-AR" dirty="0"/>
          </a:p>
        </p:txBody>
      </p:sp>
      <p:sp>
        <p:nvSpPr>
          <p:cNvPr id="3" name="2 CuadroTexto"/>
          <p:cNvSpPr txBox="1"/>
          <p:nvPr/>
        </p:nvSpPr>
        <p:spPr>
          <a:xfrm>
            <a:off x="846510" y="5445224"/>
            <a:ext cx="3725490" cy="615553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AR" sz="1700" dirty="0" smtClean="0"/>
              <a:t>Período Tiempo-dependiente crítico</a:t>
            </a:r>
          </a:p>
          <a:p>
            <a:r>
              <a:rPr lang="es-AR" sz="1700" dirty="0" smtClean="0"/>
              <a:t>Objetivo: salvar miocardio</a:t>
            </a:r>
            <a:endParaRPr lang="es-AR" sz="1700" dirty="0"/>
          </a:p>
        </p:txBody>
      </p:sp>
      <p:sp>
        <p:nvSpPr>
          <p:cNvPr id="73" name="72 CuadroTexto"/>
          <p:cNvSpPr txBox="1"/>
          <p:nvPr/>
        </p:nvSpPr>
        <p:spPr>
          <a:xfrm>
            <a:off x="4572000" y="5445224"/>
            <a:ext cx="3443288" cy="615553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AR" sz="1700" dirty="0" smtClean="0"/>
              <a:t>Período Tiempo-independiente</a:t>
            </a:r>
          </a:p>
          <a:p>
            <a:r>
              <a:rPr lang="es-AR" sz="1700" dirty="0" smtClean="0"/>
              <a:t>Objetivo: abrir arteria relacionada</a:t>
            </a:r>
            <a:endParaRPr lang="es-AR" sz="1700" dirty="0"/>
          </a:p>
        </p:txBody>
      </p:sp>
      <p:sp>
        <p:nvSpPr>
          <p:cNvPr id="4" name="3 Rectángulo"/>
          <p:cNvSpPr/>
          <p:nvPr/>
        </p:nvSpPr>
        <p:spPr bwMode="auto">
          <a:xfrm>
            <a:off x="179512" y="5445224"/>
            <a:ext cx="576064" cy="615553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36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75" name="74 Rectángulo"/>
          <p:cNvSpPr/>
          <p:nvPr/>
        </p:nvSpPr>
        <p:spPr bwMode="auto">
          <a:xfrm>
            <a:off x="8100392" y="5445224"/>
            <a:ext cx="576064" cy="615553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36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2561258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83568" y="1268760"/>
            <a:ext cx="7772400" cy="4392487"/>
          </a:xfrm>
        </p:spPr>
        <p:txBody>
          <a:bodyPr anchor="t">
            <a:normAutofit/>
          </a:bodyPr>
          <a:lstStyle/>
          <a:p>
            <a:r>
              <a:rPr lang="es-ES" sz="2800" b="1" dirty="0" smtClean="0"/>
              <a:t>Nombre del Disertante: Pedro </a:t>
            </a:r>
            <a:r>
              <a:rPr lang="es-ES" sz="2800" b="1" dirty="0" err="1" smtClean="0"/>
              <a:t>Zangroniz</a:t>
            </a:r>
            <a:endParaRPr lang="es-ES" sz="2800" b="1" dirty="0" smtClean="0"/>
          </a:p>
          <a:p>
            <a:endParaRPr lang="es-ES" sz="2800" b="1" dirty="0" smtClean="0"/>
          </a:p>
          <a:p>
            <a:pPr marL="457200" indent="-457200">
              <a:buFont typeface="Wingdings"/>
              <a:buChar char="þ"/>
            </a:pPr>
            <a:r>
              <a:rPr lang="en-US" sz="2800" b="1" dirty="0" smtClean="0">
                <a:cs typeface="Arial" pitchFamily="34" charset="0"/>
                <a:sym typeface="Monotype Sorts" charset="2"/>
              </a:rPr>
              <a:t>No </a:t>
            </a:r>
            <a:r>
              <a:rPr lang="en-US" sz="2800" b="1" dirty="0" err="1" smtClean="0">
                <a:cs typeface="Arial" pitchFamily="34" charset="0"/>
                <a:sym typeface="Monotype Sorts" charset="2"/>
              </a:rPr>
              <a:t>tengo</a:t>
            </a:r>
            <a:r>
              <a:rPr lang="en-US" sz="2800" b="1" dirty="0" smtClean="0">
                <a:cs typeface="Arial" pitchFamily="34" charset="0"/>
                <a:sym typeface="Monotype Sorts" charset="2"/>
              </a:rPr>
              <a:t> </a:t>
            </a:r>
            <a:r>
              <a:rPr lang="en-US" sz="2800" b="1" dirty="0" err="1" smtClean="0">
                <a:cs typeface="Arial" pitchFamily="34" charset="0"/>
                <a:sym typeface="Monotype Sorts" charset="2"/>
              </a:rPr>
              <a:t>conflictos</a:t>
            </a:r>
            <a:r>
              <a:rPr lang="en-US" sz="2800" b="1" dirty="0" smtClean="0">
                <a:cs typeface="Arial" pitchFamily="34" charset="0"/>
                <a:sym typeface="Monotype Sorts" charset="2"/>
              </a:rPr>
              <a:t> de </a:t>
            </a:r>
            <a:r>
              <a:rPr lang="en-US" sz="2800" b="1" dirty="0" err="1" smtClean="0">
                <a:cs typeface="Arial" pitchFamily="34" charset="0"/>
                <a:sym typeface="Monotype Sorts" charset="2"/>
              </a:rPr>
              <a:t>intereses</a:t>
            </a:r>
            <a:r>
              <a:rPr lang="en-US" sz="2800" b="1" dirty="0" smtClean="0">
                <a:cs typeface="Arial" pitchFamily="34" charset="0"/>
                <a:sym typeface="Monotype Sorts" charset="2"/>
              </a:rPr>
              <a:t> </a:t>
            </a:r>
            <a:r>
              <a:rPr lang="en-US" sz="2800" b="1" dirty="0" err="1" smtClean="0">
                <a:cs typeface="Arial" pitchFamily="34" charset="0"/>
                <a:sym typeface="Monotype Sorts" charset="2"/>
              </a:rPr>
              <a:t>que</a:t>
            </a:r>
            <a:r>
              <a:rPr lang="en-US" sz="2800" b="1" dirty="0" smtClean="0">
                <a:cs typeface="Arial" pitchFamily="34" charset="0"/>
                <a:sym typeface="Monotype Sorts" charset="2"/>
              </a:rPr>
              <a:t> </a:t>
            </a:r>
            <a:r>
              <a:rPr lang="en-US" sz="2800" b="1" dirty="0" err="1" smtClean="0">
                <a:cs typeface="Arial" pitchFamily="34" charset="0"/>
                <a:sym typeface="Monotype Sorts" charset="2"/>
              </a:rPr>
              <a:t>declarar</a:t>
            </a:r>
            <a:endParaRPr lang="en-US" sz="2800" b="1" dirty="0" smtClean="0">
              <a:cs typeface="Arial" pitchFamily="34" charset="0"/>
              <a:sym typeface="Monotype Sorts" charset="2"/>
            </a:endParaRPr>
          </a:p>
          <a:p>
            <a:endParaRPr lang="en-US" sz="2800" dirty="0" smtClean="0">
              <a:cs typeface="Arial" pitchFamily="34" charset="0"/>
              <a:sym typeface="Monotype Sorts" charset="2"/>
            </a:endParaRPr>
          </a:p>
        </p:txBody>
      </p:sp>
      <p:pic>
        <p:nvPicPr>
          <p:cNvPr id="6" name="Picture 5" descr="logo UN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504" y="6357958"/>
            <a:ext cx="503238" cy="4762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7" name="6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6429396"/>
            <a:ext cx="1357322" cy="35719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8" name="7 Imagen" descr="H:\TARJETA PERSONAL\LOGO HEMODINAMIA CENTENARIO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29566" y="6357958"/>
            <a:ext cx="1271590" cy="42862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526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33400" y="116632"/>
            <a:ext cx="7239000" cy="496543"/>
          </a:xfrm>
        </p:spPr>
        <p:txBody>
          <a:bodyPr>
            <a:noAutofit/>
          </a:bodyPr>
          <a:lstStyle/>
          <a:p>
            <a:pPr algn="ctr"/>
            <a:r>
              <a:rPr lang="es-ES" sz="3400" dirty="0" smtClean="0">
                <a:latin typeface="Arial Black" pitchFamily="34" charset="0"/>
              </a:rPr>
              <a:t>Cambio de paradigma</a:t>
            </a:r>
            <a:endParaRPr lang="es-ES" sz="3400" dirty="0">
              <a:latin typeface="Arial Black" pitchFamily="34" charset="0"/>
            </a:endParaRPr>
          </a:p>
        </p:txBody>
      </p:sp>
      <p:sp>
        <p:nvSpPr>
          <p:cNvPr id="4" name="Elipse 3"/>
          <p:cNvSpPr/>
          <p:nvPr/>
        </p:nvSpPr>
        <p:spPr>
          <a:xfrm>
            <a:off x="702495" y="2447715"/>
            <a:ext cx="1643009" cy="146952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 smtClean="0">
                <a:solidFill>
                  <a:prstClr val="white"/>
                </a:solidFill>
                <a:latin typeface="Arial"/>
              </a:rPr>
              <a:t>Rápida </a:t>
            </a:r>
          </a:p>
          <a:p>
            <a:pPr algn="ctr"/>
            <a:r>
              <a:rPr lang="es-ES" sz="1600" b="1" dirty="0" smtClean="0">
                <a:solidFill>
                  <a:prstClr val="white"/>
                </a:solidFill>
                <a:latin typeface="Arial"/>
              </a:rPr>
              <a:t>Completa</a:t>
            </a:r>
          </a:p>
          <a:p>
            <a:pPr algn="ctr"/>
            <a:r>
              <a:rPr lang="es-ES" sz="1600" b="1" dirty="0" smtClean="0">
                <a:solidFill>
                  <a:prstClr val="white"/>
                </a:solidFill>
                <a:latin typeface="Arial"/>
              </a:rPr>
              <a:t>Sostenida</a:t>
            </a:r>
            <a:endParaRPr lang="es-ES" sz="1600" b="1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6" name="Elipse 5"/>
          <p:cNvSpPr/>
          <p:nvPr/>
        </p:nvSpPr>
        <p:spPr>
          <a:xfrm>
            <a:off x="702495" y="4198477"/>
            <a:ext cx="1643009" cy="146952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prstClr val="white"/>
                </a:solidFill>
                <a:latin typeface="Arial"/>
              </a:rPr>
              <a:t>T.B.L.</a:t>
            </a:r>
          </a:p>
          <a:p>
            <a:pPr algn="ctr"/>
            <a:r>
              <a:rPr lang="es-ES" b="1" dirty="0" smtClean="0">
                <a:solidFill>
                  <a:prstClr val="white"/>
                </a:solidFill>
                <a:latin typeface="Arial"/>
              </a:rPr>
              <a:t>vs.</a:t>
            </a:r>
          </a:p>
          <a:p>
            <a:pPr algn="ctr"/>
            <a:r>
              <a:rPr lang="es-ES" b="1" dirty="0" smtClean="0">
                <a:solidFill>
                  <a:prstClr val="white"/>
                </a:solidFill>
                <a:latin typeface="Arial"/>
              </a:rPr>
              <a:t>I.C.P.</a:t>
            </a:r>
            <a:endParaRPr lang="es-ES" b="1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7" name="Rombo 6"/>
          <p:cNvSpPr/>
          <p:nvPr/>
        </p:nvSpPr>
        <p:spPr>
          <a:xfrm>
            <a:off x="2996588" y="3182477"/>
            <a:ext cx="3218007" cy="1016000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prstClr val="white"/>
                </a:solidFill>
                <a:latin typeface="Arial"/>
              </a:rPr>
              <a:t>IAMCEST</a:t>
            </a:r>
            <a:endParaRPr lang="es-ES" sz="2400" b="1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8" name="Elipse 7"/>
          <p:cNvSpPr/>
          <p:nvPr/>
        </p:nvSpPr>
        <p:spPr>
          <a:xfrm>
            <a:off x="6732240" y="1768442"/>
            <a:ext cx="1840288" cy="146952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>
                <a:solidFill>
                  <a:prstClr val="white"/>
                </a:solidFill>
                <a:latin typeface="Arial"/>
              </a:rPr>
              <a:t>Atención Pre-</a:t>
            </a:r>
            <a:r>
              <a:rPr lang="es-ES" sz="2000" b="1" dirty="0" err="1" smtClean="0">
                <a:solidFill>
                  <a:prstClr val="white"/>
                </a:solidFill>
                <a:latin typeface="Arial"/>
              </a:rPr>
              <a:t>hosp</a:t>
            </a:r>
            <a:endParaRPr lang="es-ES" sz="2000" b="1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9" name="Elipse 8"/>
          <p:cNvSpPr/>
          <p:nvPr/>
        </p:nvSpPr>
        <p:spPr>
          <a:xfrm>
            <a:off x="6820906" y="3388236"/>
            <a:ext cx="1680184" cy="1469524"/>
          </a:xfrm>
          <a:prstGeom prst="ellipse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b="1" dirty="0" smtClean="0">
                <a:solidFill>
                  <a:prstClr val="white"/>
                </a:solidFill>
                <a:latin typeface="Arial"/>
              </a:rPr>
              <a:t>Red</a:t>
            </a:r>
            <a:endParaRPr lang="es-ES" sz="3600" b="1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0" name="Elipse 9"/>
          <p:cNvSpPr/>
          <p:nvPr/>
        </p:nvSpPr>
        <p:spPr>
          <a:xfrm>
            <a:off x="6820906" y="5035519"/>
            <a:ext cx="1751622" cy="146952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000" b="1" dirty="0" smtClean="0">
                <a:solidFill>
                  <a:prstClr val="white"/>
                </a:solidFill>
                <a:latin typeface="Arial"/>
              </a:rPr>
              <a:t>Traslado</a:t>
            </a:r>
            <a:endParaRPr lang="es-ES" sz="2000" b="1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357158" y="1357298"/>
            <a:ext cx="22840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rgbClr val="660066"/>
                </a:solidFill>
                <a:cs typeface="Arial" pitchFamily="34" charset="0"/>
              </a:rPr>
              <a:t>Viejo Paradigma</a:t>
            </a:r>
            <a:endParaRPr lang="es-ES" sz="2400" b="1" dirty="0">
              <a:solidFill>
                <a:srgbClr val="660066"/>
              </a:solidFill>
              <a:cs typeface="Arial" pitchFamily="34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6357816" y="812053"/>
            <a:ext cx="25438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rgbClr val="660066"/>
                </a:solidFill>
                <a:cs typeface="Arial" pitchFamily="34" charset="0"/>
              </a:rPr>
              <a:t>Nuevo Paradigma</a:t>
            </a:r>
            <a:endParaRPr lang="es-ES" sz="2400" b="1" dirty="0">
              <a:solidFill>
                <a:srgbClr val="660066"/>
              </a:solidFill>
              <a:cs typeface="Arial" pitchFamily="34" charset="0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6357982" y="785794"/>
            <a:ext cx="2643174" cy="592935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2400" b="1">
              <a:solidFill>
                <a:prstClr val="white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 rot="16200000">
            <a:off x="-1940492" y="3316757"/>
            <a:ext cx="4557658" cy="461665"/>
          </a:xfrm>
          <a:prstGeom prst="rect">
            <a:avLst/>
          </a:prstGeom>
          <a:solidFill>
            <a:srgbClr val="FF0000"/>
          </a:solidFill>
        </p:spPr>
        <p:txBody>
          <a:bodyPr vert="wordArtVert" wrap="square" rtlCol="0" anchor="ctr" anchorCtr="1">
            <a:spAutoFit/>
          </a:bodyPr>
          <a:lstStyle/>
          <a:p>
            <a:r>
              <a:rPr lang="es-AR" sz="2400" b="1" dirty="0" smtClean="0">
                <a:solidFill>
                  <a:schemeClr val="bg1"/>
                </a:solidFill>
                <a:latin typeface="Times New Roman" pitchFamily="18" charset="0"/>
              </a:rPr>
              <a:t>REPERFUSION</a:t>
            </a:r>
            <a:endParaRPr lang="es-AR" sz="24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13" name="Image 3" descr="thumbnail-5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09" y="75796"/>
            <a:ext cx="1100668" cy="1089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760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z="3000" dirty="0" smtClean="0">
                <a:solidFill>
                  <a:srgbClr val="FFFF00"/>
                </a:solidFill>
                <a:latin typeface="Arial Black" pitchFamily="34" charset="0"/>
              </a:rPr>
              <a:t>Nuevo Paradigma</a:t>
            </a:r>
            <a:r>
              <a:rPr lang="es-ES" sz="3200" dirty="0" smtClean="0">
                <a:solidFill>
                  <a:srgbClr val="FFFF00"/>
                </a:solidFill>
                <a:latin typeface="Arial Black" pitchFamily="34" charset="0"/>
              </a:rPr>
              <a:t/>
            </a:r>
            <a:br>
              <a:rPr lang="es-ES" sz="3200" dirty="0" smtClean="0">
                <a:solidFill>
                  <a:srgbClr val="FFFF00"/>
                </a:solidFill>
                <a:latin typeface="Arial Black" pitchFamily="34" charset="0"/>
              </a:rPr>
            </a:br>
            <a:r>
              <a:rPr lang="es-ES" sz="3200" dirty="0" smtClean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es-ES" sz="2800" dirty="0" smtClean="0">
                <a:solidFill>
                  <a:schemeClr val="bg1"/>
                </a:solidFill>
                <a:latin typeface="Arial Black" pitchFamily="34" charset="0"/>
              </a:rPr>
              <a:t>Atención </a:t>
            </a:r>
            <a:r>
              <a:rPr lang="es-ES" sz="2800" dirty="0" err="1" smtClean="0">
                <a:solidFill>
                  <a:schemeClr val="bg1"/>
                </a:solidFill>
                <a:latin typeface="Arial Black" pitchFamily="34" charset="0"/>
              </a:rPr>
              <a:t>Prehospitalaria</a:t>
            </a:r>
            <a:endParaRPr lang="es-ES" sz="2800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42875" y="6381750"/>
            <a:ext cx="8893175" cy="476250"/>
          </a:xfrm>
          <a:prstGeom prst="rect">
            <a:avLst/>
          </a:prstGeom>
          <a:solidFill>
            <a:srgbClr val="000099">
              <a:alpha val="5098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s-AR">
              <a:solidFill>
                <a:srgbClr val="3366CC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395536" y="1700808"/>
            <a:ext cx="8282220" cy="37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514350" indent="-514350" eaLnBrk="1" hangingPunct="1">
              <a:buFont typeface="+mj-lt"/>
              <a:buAutoNum type="arabicPeriod"/>
            </a:pPr>
            <a:r>
              <a:rPr lang="es-ES_tradnl" sz="3000" b="1" dirty="0">
                <a:solidFill>
                  <a:srgbClr val="FFFFFF"/>
                </a:solidFill>
              </a:rPr>
              <a:t>Diagnóstico </a:t>
            </a:r>
            <a:r>
              <a:rPr lang="es-ES_tradnl" sz="3000" b="1" dirty="0" smtClean="0">
                <a:solidFill>
                  <a:srgbClr val="FFFFFF"/>
                </a:solidFill>
              </a:rPr>
              <a:t>precoz del IAM</a:t>
            </a:r>
            <a:endParaRPr lang="es-ES_tradnl" sz="3000" b="1" dirty="0">
              <a:solidFill>
                <a:srgbClr val="FFFFFF"/>
              </a:solidFill>
            </a:endParaRPr>
          </a:p>
          <a:p>
            <a:pPr marL="514350" indent="-514350" eaLnBrk="1" hangingPunct="1">
              <a:buFont typeface="+mj-lt"/>
              <a:buAutoNum type="arabicPeriod"/>
            </a:pPr>
            <a:endParaRPr lang="es-ES_tradnl" sz="3000" b="1" dirty="0">
              <a:solidFill>
                <a:srgbClr val="FFFFFF"/>
              </a:solidFill>
            </a:endParaRPr>
          </a:p>
          <a:p>
            <a:pPr marL="514350" indent="-514350" eaLnBrk="1" hangingPunct="1">
              <a:buFont typeface="+mj-lt"/>
              <a:buAutoNum type="arabicPeriod"/>
            </a:pPr>
            <a:r>
              <a:rPr lang="es-ES_tradnl" sz="3000" b="1" dirty="0" smtClean="0">
                <a:solidFill>
                  <a:srgbClr val="FFFFFF"/>
                </a:solidFill>
              </a:rPr>
              <a:t>Cuidados médicos y tratamiento farmacológico inmediato</a:t>
            </a:r>
          </a:p>
          <a:p>
            <a:pPr marL="514350" indent="-514350" eaLnBrk="1" hangingPunct="1">
              <a:buFont typeface="+mj-lt"/>
              <a:buAutoNum type="arabicPeriod"/>
            </a:pPr>
            <a:endParaRPr lang="es-ES_tradnl" sz="3000" b="1" dirty="0">
              <a:solidFill>
                <a:srgbClr val="FFFFFF"/>
              </a:solidFill>
            </a:endParaRPr>
          </a:p>
          <a:p>
            <a:pPr marL="514350" indent="-514350" eaLnBrk="1" hangingPunct="1">
              <a:buFont typeface="+mj-lt"/>
              <a:buAutoNum type="arabicPeriod"/>
            </a:pPr>
            <a:r>
              <a:rPr lang="es-ES_tradnl" sz="3000" b="1" dirty="0" smtClean="0">
                <a:solidFill>
                  <a:srgbClr val="FFFFFF"/>
                </a:solidFill>
              </a:rPr>
              <a:t>Estrategia de derivación para lograr la reperfusión (Redes y traslado)</a:t>
            </a:r>
          </a:p>
        </p:txBody>
      </p:sp>
      <p:pic>
        <p:nvPicPr>
          <p:cNvPr id="14" name="1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1728192" cy="1296144"/>
          </a:xfrm>
          <a:prstGeom prst="rect">
            <a:avLst/>
          </a:prstGeom>
        </p:spPr>
      </p:pic>
      <p:pic>
        <p:nvPicPr>
          <p:cNvPr id="15" name="1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116632"/>
            <a:ext cx="1728192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522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99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99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99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z="3000" dirty="0" smtClean="0">
                <a:solidFill>
                  <a:srgbClr val="FFFF00"/>
                </a:solidFill>
                <a:latin typeface="Arial Black" pitchFamily="34" charset="0"/>
              </a:rPr>
              <a:t>Nuevo Paradigma</a:t>
            </a:r>
            <a:r>
              <a:rPr lang="es-ES" sz="3200" dirty="0" smtClean="0">
                <a:solidFill>
                  <a:srgbClr val="FFFF00"/>
                </a:solidFill>
                <a:latin typeface="Arial Black" pitchFamily="34" charset="0"/>
              </a:rPr>
              <a:t/>
            </a:r>
            <a:br>
              <a:rPr lang="es-ES" sz="3200" dirty="0" smtClean="0">
                <a:solidFill>
                  <a:srgbClr val="FFFF00"/>
                </a:solidFill>
                <a:latin typeface="Arial Black" pitchFamily="34" charset="0"/>
              </a:rPr>
            </a:br>
            <a:r>
              <a:rPr lang="es-ES" sz="3200" dirty="0" smtClean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es-ES" sz="2800" dirty="0" smtClean="0">
                <a:solidFill>
                  <a:schemeClr val="bg1"/>
                </a:solidFill>
                <a:latin typeface="Arial Black" pitchFamily="34" charset="0"/>
              </a:rPr>
              <a:t>Atención </a:t>
            </a:r>
            <a:r>
              <a:rPr lang="es-ES" sz="2800" dirty="0" err="1" smtClean="0">
                <a:solidFill>
                  <a:schemeClr val="bg1"/>
                </a:solidFill>
                <a:latin typeface="Arial Black" pitchFamily="34" charset="0"/>
              </a:rPr>
              <a:t>Prehospitalaria</a:t>
            </a:r>
            <a:endParaRPr lang="es-ES" sz="2800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42875" y="6381750"/>
            <a:ext cx="8893175" cy="476250"/>
          </a:xfrm>
          <a:prstGeom prst="rect">
            <a:avLst/>
          </a:prstGeom>
          <a:solidFill>
            <a:srgbClr val="000099">
              <a:alpha val="5098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s-AR">
              <a:solidFill>
                <a:srgbClr val="3366CC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395536" y="1700808"/>
            <a:ext cx="8282220" cy="37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514350" indent="-514350" eaLnBrk="1" hangingPunct="1">
              <a:buFont typeface="+mj-lt"/>
              <a:buAutoNum type="arabicPeriod"/>
            </a:pPr>
            <a:r>
              <a:rPr lang="es-ES_tradnl" sz="3000" b="1" dirty="0">
                <a:solidFill>
                  <a:schemeClr val="bg1"/>
                </a:solidFill>
              </a:rPr>
              <a:t>Diagnóstico precoz</a:t>
            </a:r>
          </a:p>
          <a:p>
            <a:pPr marL="0" indent="0" eaLnBrk="1" hangingPunct="1">
              <a:buNone/>
            </a:pPr>
            <a:endParaRPr lang="es-ES_tradnl" sz="3000" b="1" dirty="0">
              <a:solidFill>
                <a:schemeClr val="bg1"/>
              </a:solidFill>
            </a:endParaRPr>
          </a:p>
          <a:p>
            <a:pPr marL="0" indent="0" eaLnBrk="1" hangingPunct="1">
              <a:buNone/>
            </a:pPr>
            <a:endParaRPr lang="es-ES_tradnl" sz="30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4" name="1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1728192" cy="1296144"/>
          </a:xfrm>
          <a:prstGeom prst="rect">
            <a:avLst/>
          </a:prstGeom>
        </p:spPr>
      </p:pic>
      <p:pic>
        <p:nvPicPr>
          <p:cNvPr id="15" name="1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116632"/>
            <a:ext cx="1728192" cy="1296144"/>
          </a:xfrm>
          <a:prstGeom prst="rect">
            <a:avLst/>
          </a:prstGeom>
        </p:spPr>
      </p:pic>
      <p:sp>
        <p:nvSpPr>
          <p:cNvPr id="18" name="Elipse 6"/>
          <p:cNvSpPr/>
          <p:nvPr/>
        </p:nvSpPr>
        <p:spPr>
          <a:xfrm>
            <a:off x="2193116" y="4005064"/>
            <a:ext cx="1226756" cy="86409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660066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PCM</a:t>
            </a:r>
            <a:endParaRPr kumimoji="0" lang="es-ES" sz="26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Flecha derecha 7"/>
          <p:cNvSpPr/>
          <p:nvPr/>
        </p:nvSpPr>
        <p:spPr>
          <a:xfrm>
            <a:off x="4211960" y="4145136"/>
            <a:ext cx="1075765" cy="50800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660066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1" name="Imagen 3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13"/>
          <a:stretch/>
        </p:blipFill>
        <p:spPr>
          <a:xfrm>
            <a:off x="5868144" y="3520361"/>
            <a:ext cx="1006426" cy="1780847"/>
          </a:xfrm>
          <a:prstGeom prst="rect">
            <a:avLst/>
          </a:prstGeom>
        </p:spPr>
      </p:pic>
      <p:pic>
        <p:nvPicPr>
          <p:cNvPr id="22" name="Imagen 5"/>
          <p:cNvPicPr>
            <a:picLocks noChangeAspect="1"/>
          </p:cNvPicPr>
          <p:nvPr/>
        </p:nvPicPr>
        <p:blipFill rotWithShape="1">
          <a:blip r:embed="rId4"/>
          <a:srcRect t="21458"/>
          <a:stretch/>
        </p:blipFill>
        <p:spPr>
          <a:xfrm>
            <a:off x="2051720" y="2636912"/>
            <a:ext cx="1448701" cy="1280077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>
            <a:softEdge rad="112500"/>
          </a:effectLst>
        </p:spPr>
      </p:pic>
      <p:pic>
        <p:nvPicPr>
          <p:cNvPr id="23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9712" y="5042512"/>
            <a:ext cx="1593068" cy="1194800"/>
          </a:xfrm>
          <a:prstGeom prst="rect">
            <a:avLst/>
          </a:prstGeom>
        </p:spPr>
      </p:pic>
      <p:pic>
        <p:nvPicPr>
          <p:cNvPr id="32256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72423"/>
            <a:ext cx="1008112" cy="109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7380312" y="4145136"/>
            <a:ext cx="1441460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s-AR" sz="2400" b="1" dirty="0" smtClean="0"/>
              <a:t>≤ 10 min</a:t>
            </a:r>
            <a:endParaRPr lang="es-AR" sz="2400" b="1" dirty="0"/>
          </a:p>
        </p:txBody>
      </p:sp>
    </p:spTree>
    <p:extLst>
      <p:ext uri="{BB962C8B-B14F-4D97-AF65-F5344CB8AC3E}">
        <p14:creationId xmlns:p14="http://schemas.microsoft.com/office/powerpoint/2010/main" val="2406205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2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z="3000" dirty="0" smtClean="0">
                <a:solidFill>
                  <a:srgbClr val="FFFF00"/>
                </a:solidFill>
                <a:latin typeface="Arial Black" pitchFamily="34" charset="0"/>
              </a:rPr>
              <a:t>Nuevo Paradigma</a:t>
            </a:r>
            <a:r>
              <a:rPr lang="es-ES" sz="3200" dirty="0" smtClean="0">
                <a:solidFill>
                  <a:srgbClr val="FFFF00"/>
                </a:solidFill>
                <a:latin typeface="Arial Black" pitchFamily="34" charset="0"/>
              </a:rPr>
              <a:t/>
            </a:r>
            <a:br>
              <a:rPr lang="es-ES" sz="3200" dirty="0" smtClean="0">
                <a:solidFill>
                  <a:srgbClr val="FFFF00"/>
                </a:solidFill>
                <a:latin typeface="Arial Black" pitchFamily="34" charset="0"/>
              </a:rPr>
            </a:br>
            <a:r>
              <a:rPr lang="es-ES" sz="3200" dirty="0" smtClean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es-ES" sz="2800" dirty="0" smtClean="0">
                <a:solidFill>
                  <a:schemeClr val="bg1"/>
                </a:solidFill>
                <a:latin typeface="Arial Black" pitchFamily="34" charset="0"/>
              </a:rPr>
              <a:t>Atención </a:t>
            </a:r>
            <a:r>
              <a:rPr lang="es-ES" sz="2800" dirty="0" err="1" smtClean="0">
                <a:solidFill>
                  <a:schemeClr val="bg1"/>
                </a:solidFill>
                <a:latin typeface="Arial Black" pitchFamily="34" charset="0"/>
              </a:rPr>
              <a:t>Prehospitalaria</a:t>
            </a:r>
            <a:endParaRPr lang="es-ES" sz="2800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42875" y="6381750"/>
            <a:ext cx="8893175" cy="476250"/>
          </a:xfrm>
          <a:prstGeom prst="rect">
            <a:avLst/>
          </a:prstGeom>
          <a:solidFill>
            <a:srgbClr val="000099">
              <a:alpha val="5098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s-AR">
              <a:solidFill>
                <a:srgbClr val="3366CC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395536" y="1700808"/>
            <a:ext cx="8282220" cy="11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514350" lvl="0" indent="-514350" eaLnBrk="1" hangingPunct="1">
              <a:spcBef>
                <a:spcPct val="0"/>
              </a:spcBef>
              <a:buFont typeface="+mj-lt"/>
              <a:buAutoNum type="arabicPeriod" startAt="2"/>
            </a:pPr>
            <a:r>
              <a:rPr lang="es-ES_tradnl" sz="3000" b="1" dirty="0">
                <a:solidFill>
                  <a:srgbClr val="FFFFFF"/>
                </a:solidFill>
                <a:latin typeface="Arial" pitchFamily="34" charset="0"/>
              </a:rPr>
              <a:t>Cuidados médicos y tratamiento farmacológico inmediato</a:t>
            </a:r>
          </a:p>
          <a:p>
            <a:pPr marL="514350" indent="-514350" eaLnBrk="1" hangingPunct="1">
              <a:buFont typeface="+mj-lt"/>
              <a:buAutoNum type="arabicPeriod" startAt="2"/>
            </a:pPr>
            <a:endParaRPr lang="es-ES_tradnl" sz="3000" b="1" dirty="0">
              <a:solidFill>
                <a:schemeClr val="bg1"/>
              </a:solidFill>
            </a:endParaRPr>
          </a:p>
          <a:p>
            <a:pPr marL="0" indent="0" eaLnBrk="1" hangingPunct="1">
              <a:buNone/>
            </a:pPr>
            <a:endParaRPr lang="es-ES_tradnl" sz="3000" b="1" dirty="0">
              <a:solidFill>
                <a:schemeClr val="bg1"/>
              </a:solidFill>
            </a:endParaRPr>
          </a:p>
          <a:p>
            <a:pPr marL="0" indent="0" eaLnBrk="1" hangingPunct="1">
              <a:buNone/>
            </a:pPr>
            <a:endParaRPr lang="es-ES_tradnl" sz="3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4" name="1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1728192" cy="1296144"/>
          </a:xfrm>
          <a:prstGeom prst="rect">
            <a:avLst/>
          </a:prstGeom>
        </p:spPr>
      </p:pic>
      <p:pic>
        <p:nvPicPr>
          <p:cNvPr id="15" name="1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116632"/>
            <a:ext cx="1728192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70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z="3000" dirty="0" smtClean="0">
                <a:solidFill>
                  <a:srgbClr val="FFFF00"/>
                </a:solidFill>
                <a:latin typeface="Arial Black" pitchFamily="34" charset="0"/>
              </a:rPr>
              <a:t>Nuevo Paradigma</a:t>
            </a:r>
            <a:br>
              <a:rPr lang="es-ES" sz="3000" dirty="0" smtClean="0">
                <a:solidFill>
                  <a:srgbClr val="FFFF00"/>
                </a:solidFill>
                <a:latin typeface="Arial Black" pitchFamily="34" charset="0"/>
              </a:rPr>
            </a:br>
            <a:r>
              <a:rPr lang="es-ES" sz="3200" dirty="0" smtClean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es-ES" sz="2800" dirty="0" smtClean="0">
                <a:solidFill>
                  <a:schemeClr val="bg1"/>
                </a:solidFill>
                <a:latin typeface="Arial Black" pitchFamily="34" charset="0"/>
              </a:rPr>
              <a:t>Atención </a:t>
            </a:r>
            <a:r>
              <a:rPr lang="es-ES" sz="2800" dirty="0" err="1" smtClean="0">
                <a:solidFill>
                  <a:schemeClr val="bg1"/>
                </a:solidFill>
                <a:latin typeface="Arial Black" pitchFamily="34" charset="0"/>
              </a:rPr>
              <a:t>Prehospitalaria</a:t>
            </a:r>
            <a:endParaRPr lang="es-ES" sz="2800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42875" y="6381750"/>
            <a:ext cx="8893175" cy="476250"/>
          </a:xfrm>
          <a:prstGeom prst="rect">
            <a:avLst/>
          </a:prstGeom>
          <a:solidFill>
            <a:srgbClr val="000099">
              <a:alpha val="5098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s-AR">
              <a:solidFill>
                <a:srgbClr val="3366CC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395536" y="1700808"/>
            <a:ext cx="8282220" cy="11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514350" indent="-514350" eaLnBrk="1" hangingPunct="1">
              <a:spcBef>
                <a:spcPct val="0"/>
              </a:spcBef>
              <a:buFont typeface="+mj-lt"/>
              <a:buAutoNum type="arabicPeriod" startAt="2"/>
            </a:pPr>
            <a:r>
              <a:rPr lang="es-ES_tradnl" sz="3000" b="1" dirty="0">
                <a:solidFill>
                  <a:srgbClr val="FFFF00"/>
                </a:solidFill>
              </a:rPr>
              <a:t>Cuidados médicos </a:t>
            </a:r>
            <a:r>
              <a:rPr lang="es-ES_tradnl" sz="3000" b="1" dirty="0">
                <a:solidFill>
                  <a:srgbClr val="FFFFFF"/>
                </a:solidFill>
              </a:rPr>
              <a:t>y tratamiento farmacológico inmediato</a:t>
            </a:r>
          </a:p>
          <a:p>
            <a:pPr marL="0" indent="0" eaLnBrk="1" hangingPunct="1">
              <a:buFontTx/>
              <a:buNone/>
            </a:pPr>
            <a:endParaRPr lang="es-ES_tradnl" sz="3000" b="1" dirty="0">
              <a:solidFill>
                <a:srgbClr val="FFFFFF"/>
              </a:solidFill>
            </a:endParaRPr>
          </a:p>
        </p:txBody>
      </p:sp>
      <p:pic>
        <p:nvPicPr>
          <p:cNvPr id="14" name="1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1728192" cy="1296144"/>
          </a:xfrm>
          <a:prstGeom prst="rect">
            <a:avLst/>
          </a:prstGeom>
        </p:spPr>
      </p:pic>
      <p:pic>
        <p:nvPicPr>
          <p:cNvPr id="15" name="1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116632"/>
            <a:ext cx="1728192" cy="1296144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467544" y="2924944"/>
            <a:ext cx="813690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Courier New" pitchFamily="49" charset="0"/>
              <a:buChar char="o"/>
            </a:pPr>
            <a:r>
              <a:rPr lang="es-AR" sz="2800" dirty="0" smtClean="0">
                <a:solidFill>
                  <a:srgbClr val="FFFFFF"/>
                </a:solidFill>
              </a:rPr>
              <a:t>Monitoreo continuo de de manera inmediata</a:t>
            </a:r>
          </a:p>
          <a:p>
            <a:pPr marL="457200" indent="-457200">
              <a:spcAft>
                <a:spcPts val="1200"/>
              </a:spcAft>
              <a:buFont typeface="Courier New" pitchFamily="49" charset="0"/>
              <a:buChar char="o"/>
            </a:pPr>
            <a:r>
              <a:rPr lang="es-AR" sz="2800" dirty="0" smtClean="0">
                <a:solidFill>
                  <a:srgbClr val="FFFFFF"/>
                </a:solidFill>
              </a:rPr>
              <a:t>Disponibilidad de </a:t>
            </a:r>
            <a:r>
              <a:rPr lang="es-AR" sz="2800" dirty="0" err="1" smtClean="0">
                <a:solidFill>
                  <a:srgbClr val="FFFFFF"/>
                </a:solidFill>
              </a:rPr>
              <a:t>cardiodefibrilador</a:t>
            </a:r>
            <a:endParaRPr lang="es-AR" sz="2800" dirty="0" smtClean="0">
              <a:solidFill>
                <a:srgbClr val="FFFFFF"/>
              </a:solidFill>
            </a:endParaRPr>
          </a:p>
          <a:p>
            <a:pPr marL="457200" indent="-457200">
              <a:spcAft>
                <a:spcPts val="1200"/>
              </a:spcAft>
              <a:buFont typeface="Courier New" pitchFamily="49" charset="0"/>
              <a:buChar char="o"/>
            </a:pPr>
            <a:r>
              <a:rPr lang="es-AR" sz="2800" dirty="0" smtClean="0">
                <a:solidFill>
                  <a:srgbClr val="FFFFFF"/>
                </a:solidFill>
              </a:rPr>
              <a:t>Vía periférica inmediata</a:t>
            </a:r>
            <a:endParaRPr lang="es-AR" sz="2800" dirty="0">
              <a:solidFill>
                <a:srgbClr val="FFFFFF"/>
              </a:solidFill>
            </a:endParaRPr>
          </a:p>
        </p:txBody>
      </p:sp>
      <p:pic>
        <p:nvPicPr>
          <p:cNvPr id="32563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87"/>
          <a:stretch/>
        </p:blipFill>
        <p:spPr bwMode="auto">
          <a:xfrm>
            <a:off x="1018315" y="4795894"/>
            <a:ext cx="3049629" cy="1885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563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7" y="4702541"/>
            <a:ext cx="2952327" cy="2038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7622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25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25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z="3000" dirty="0" smtClean="0">
                <a:solidFill>
                  <a:srgbClr val="FFFF00"/>
                </a:solidFill>
                <a:latin typeface="Arial Black" pitchFamily="34" charset="0"/>
              </a:rPr>
              <a:t>Nuevo Paradigma</a:t>
            </a:r>
            <a:r>
              <a:rPr lang="es-ES" sz="3200" dirty="0" smtClean="0">
                <a:solidFill>
                  <a:srgbClr val="FFFF00"/>
                </a:solidFill>
                <a:latin typeface="Arial Black" pitchFamily="34" charset="0"/>
              </a:rPr>
              <a:t/>
            </a:r>
            <a:br>
              <a:rPr lang="es-ES" sz="3200" dirty="0" smtClean="0">
                <a:solidFill>
                  <a:srgbClr val="FFFF00"/>
                </a:solidFill>
                <a:latin typeface="Arial Black" pitchFamily="34" charset="0"/>
              </a:rPr>
            </a:br>
            <a:r>
              <a:rPr lang="es-ES" sz="3200" dirty="0" smtClean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es-ES" sz="2800" dirty="0" smtClean="0">
                <a:solidFill>
                  <a:schemeClr val="bg1"/>
                </a:solidFill>
                <a:latin typeface="Arial Black" pitchFamily="34" charset="0"/>
              </a:rPr>
              <a:t>Atención </a:t>
            </a:r>
            <a:r>
              <a:rPr lang="es-ES" sz="2800" dirty="0" err="1" smtClean="0">
                <a:solidFill>
                  <a:schemeClr val="bg1"/>
                </a:solidFill>
                <a:latin typeface="Arial Black" pitchFamily="34" charset="0"/>
              </a:rPr>
              <a:t>Prehospitalaria</a:t>
            </a:r>
            <a:endParaRPr lang="es-ES" sz="2800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42875" y="6381750"/>
            <a:ext cx="8893175" cy="476250"/>
          </a:xfrm>
          <a:prstGeom prst="rect">
            <a:avLst/>
          </a:prstGeom>
          <a:solidFill>
            <a:srgbClr val="000099">
              <a:alpha val="5098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s-AR">
              <a:solidFill>
                <a:srgbClr val="3366CC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395536" y="1700808"/>
            <a:ext cx="8282220" cy="11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514350" indent="-514350" eaLnBrk="1" hangingPunct="1">
              <a:spcBef>
                <a:spcPct val="0"/>
              </a:spcBef>
              <a:buFont typeface="+mj-lt"/>
              <a:buAutoNum type="arabicPeriod" startAt="2"/>
            </a:pPr>
            <a:r>
              <a:rPr lang="es-ES_tradnl" sz="3000" b="1" dirty="0">
                <a:solidFill>
                  <a:srgbClr val="FFFF00"/>
                </a:solidFill>
              </a:rPr>
              <a:t>Cuidados médicos </a:t>
            </a:r>
            <a:r>
              <a:rPr lang="es-ES_tradnl" sz="3000" b="1" dirty="0">
                <a:solidFill>
                  <a:srgbClr val="FFFFFF"/>
                </a:solidFill>
              </a:rPr>
              <a:t>y tratamiento farmacológico inmediato</a:t>
            </a:r>
          </a:p>
          <a:p>
            <a:pPr marL="0" indent="0" eaLnBrk="1" hangingPunct="1">
              <a:buFontTx/>
              <a:buNone/>
            </a:pPr>
            <a:endParaRPr lang="es-ES_tradnl" sz="3000" b="1" dirty="0">
              <a:solidFill>
                <a:srgbClr val="FFFFFF"/>
              </a:solidFill>
            </a:endParaRPr>
          </a:p>
        </p:txBody>
      </p:sp>
      <p:pic>
        <p:nvPicPr>
          <p:cNvPr id="14" name="1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1728192" cy="1296144"/>
          </a:xfrm>
          <a:prstGeom prst="rect">
            <a:avLst/>
          </a:prstGeom>
        </p:spPr>
      </p:pic>
      <p:pic>
        <p:nvPicPr>
          <p:cNvPr id="15" name="1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116632"/>
            <a:ext cx="1728192" cy="1296144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395536" y="5199583"/>
            <a:ext cx="83542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spcAft>
                <a:spcPts val="1200"/>
              </a:spcAft>
              <a:buFont typeface="Courier New" pitchFamily="49" charset="0"/>
              <a:buChar char="o"/>
            </a:pPr>
            <a:r>
              <a:rPr lang="es-AR" sz="3200" b="1" dirty="0" smtClean="0">
                <a:solidFill>
                  <a:srgbClr val="FFFFFF"/>
                </a:solidFill>
              </a:rPr>
              <a:t>Objetivo</a:t>
            </a:r>
            <a:r>
              <a:rPr lang="es-AR" sz="3200" dirty="0" smtClean="0">
                <a:solidFill>
                  <a:srgbClr val="FFFFFF"/>
                </a:solidFill>
              </a:rPr>
              <a:t>: </a:t>
            </a:r>
            <a:r>
              <a:rPr lang="es-AR" sz="3200" b="1" dirty="0" smtClean="0">
                <a:solidFill>
                  <a:srgbClr val="FFFFFF"/>
                </a:solidFill>
              </a:rPr>
              <a:t>disminuir la muerte arrítmica</a:t>
            </a:r>
            <a:endParaRPr lang="es-AR" sz="3200" b="1" dirty="0">
              <a:solidFill>
                <a:srgbClr val="FFFFFF"/>
              </a:solidFill>
            </a:endParaRPr>
          </a:p>
        </p:txBody>
      </p:sp>
      <p:pic>
        <p:nvPicPr>
          <p:cNvPr id="3246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77"/>
          <a:stretch/>
        </p:blipFill>
        <p:spPr bwMode="auto">
          <a:xfrm>
            <a:off x="2483768" y="3045024"/>
            <a:ext cx="4372984" cy="17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3308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4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z="3000" dirty="0" smtClean="0">
                <a:solidFill>
                  <a:srgbClr val="FFFF00"/>
                </a:solidFill>
                <a:latin typeface="Arial Black" pitchFamily="34" charset="0"/>
              </a:rPr>
              <a:t>Nuevo Paradigma</a:t>
            </a:r>
            <a:r>
              <a:rPr lang="es-ES" sz="3200" dirty="0" smtClean="0">
                <a:solidFill>
                  <a:srgbClr val="FFFF00"/>
                </a:solidFill>
                <a:latin typeface="Arial Black" pitchFamily="34" charset="0"/>
              </a:rPr>
              <a:t/>
            </a:r>
            <a:br>
              <a:rPr lang="es-ES" sz="3200" dirty="0" smtClean="0">
                <a:solidFill>
                  <a:srgbClr val="FFFF00"/>
                </a:solidFill>
                <a:latin typeface="Arial Black" pitchFamily="34" charset="0"/>
              </a:rPr>
            </a:br>
            <a:r>
              <a:rPr lang="es-ES" sz="3200" dirty="0" smtClean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es-ES" sz="2800" dirty="0" smtClean="0">
                <a:solidFill>
                  <a:schemeClr val="bg1"/>
                </a:solidFill>
                <a:latin typeface="Arial Black" pitchFamily="34" charset="0"/>
              </a:rPr>
              <a:t>Atención </a:t>
            </a:r>
            <a:r>
              <a:rPr lang="es-ES" sz="2800" dirty="0" err="1" smtClean="0">
                <a:solidFill>
                  <a:schemeClr val="bg1"/>
                </a:solidFill>
                <a:latin typeface="Arial Black" pitchFamily="34" charset="0"/>
              </a:rPr>
              <a:t>Prehospitalaria</a:t>
            </a:r>
            <a:endParaRPr lang="es-ES" sz="2800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43321" y="6381750"/>
            <a:ext cx="8893175" cy="476250"/>
          </a:xfrm>
          <a:prstGeom prst="rect">
            <a:avLst/>
          </a:prstGeom>
          <a:solidFill>
            <a:srgbClr val="000099">
              <a:alpha val="5098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s-AR">
              <a:solidFill>
                <a:srgbClr val="3366CC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395536" y="1700808"/>
            <a:ext cx="8282220" cy="37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514350" indent="-514350" eaLnBrk="1" hangingPunct="1">
              <a:buFont typeface="+mj-lt"/>
              <a:buAutoNum type="arabicPeriod"/>
            </a:pPr>
            <a:r>
              <a:rPr lang="es-ES_tradnl" sz="3000" b="1" dirty="0" smtClean="0">
                <a:solidFill>
                  <a:srgbClr val="FFFFFF"/>
                </a:solidFill>
              </a:rPr>
              <a:t>Lo ideal</a:t>
            </a:r>
            <a:endParaRPr lang="es-ES_tradnl" sz="3000" b="1" dirty="0">
              <a:solidFill>
                <a:srgbClr val="FFFFFF"/>
              </a:solidFill>
            </a:endParaRPr>
          </a:p>
          <a:p>
            <a:pPr marL="0" indent="0" eaLnBrk="1" hangingPunct="1">
              <a:buFontTx/>
              <a:buNone/>
            </a:pPr>
            <a:endParaRPr lang="es-ES_tradnl" sz="3000" b="1" dirty="0">
              <a:solidFill>
                <a:srgbClr val="FFFFFF"/>
              </a:solidFill>
            </a:endParaRPr>
          </a:p>
          <a:p>
            <a:pPr marL="0" indent="0" eaLnBrk="1" hangingPunct="1">
              <a:buFontTx/>
              <a:buNone/>
            </a:pPr>
            <a:endParaRPr lang="es-ES_tradnl" sz="3000" b="1" dirty="0" smtClean="0">
              <a:solidFill>
                <a:srgbClr val="333399">
                  <a:lumMod val="75000"/>
                </a:srgbClr>
              </a:solidFill>
            </a:endParaRPr>
          </a:p>
        </p:txBody>
      </p:sp>
      <p:pic>
        <p:nvPicPr>
          <p:cNvPr id="14" name="1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1728192" cy="1296144"/>
          </a:xfrm>
          <a:prstGeom prst="rect">
            <a:avLst/>
          </a:prstGeom>
        </p:spPr>
      </p:pic>
      <p:pic>
        <p:nvPicPr>
          <p:cNvPr id="15" name="1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116632"/>
            <a:ext cx="1728192" cy="1296144"/>
          </a:xfrm>
          <a:prstGeom prst="rect">
            <a:avLst/>
          </a:prstGeom>
        </p:spPr>
      </p:pic>
      <p:sp>
        <p:nvSpPr>
          <p:cNvPr id="19" name="Flecha derecha 7"/>
          <p:cNvSpPr/>
          <p:nvPr/>
        </p:nvSpPr>
        <p:spPr>
          <a:xfrm>
            <a:off x="5436096" y="4066791"/>
            <a:ext cx="1075765" cy="50800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660066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kern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1" name="Imagen 3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13"/>
          <a:stretch/>
        </p:blipFill>
        <p:spPr>
          <a:xfrm>
            <a:off x="4141638" y="3577962"/>
            <a:ext cx="1006426" cy="1579230"/>
          </a:xfrm>
          <a:prstGeom prst="rect">
            <a:avLst/>
          </a:prstGeom>
        </p:spPr>
      </p:pic>
      <p:pic>
        <p:nvPicPr>
          <p:cNvPr id="22" name="Imagen 5"/>
          <p:cNvPicPr>
            <a:picLocks noChangeAspect="1"/>
          </p:cNvPicPr>
          <p:nvPr/>
        </p:nvPicPr>
        <p:blipFill rotWithShape="1">
          <a:blip r:embed="rId4"/>
          <a:srcRect t="21458"/>
          <a:stretch/>
        </p:blipFill>
        <p:spPr>
          <a:xfrm>
            <a:off x="1827155" y="3573016"/>
            <a:ext cx="1792859" cy="1584176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>
            <a:softEdge rad="112500"/>
          </a:effectLst>
        </p:spPr>
      </p:pic>
      <p:pic>
        <p:nvPicPr>
          <p:cNvPr id="32256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17032"/>
            <a:ext cx="1152128" cy="1253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3922628" y="2780928"/>
            <a:ext cx="1441460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s-AR" sz="2400" b="1" dirty="0" smtClean="0">
                <a:solidFill>
                  <a:srgbClr val="000000"/>
                </a:solidFill>
              </a:rPr>
              <a:t>≤ 10 min</a:t>
            </a:r>
            <a:endParaRPr lang="es-AR" sz="2400" b="1" dirty="0">
              <a:solidFill>
                <a:srgbClr val="000000"/>
              </a:solidFill>
            </a:endParaRPr>
          </a:p>
        </p:txBody>
      </p:sp>
      <p:pic>
        <p:nvPicPr>
          <p:cNvPr id="20" name="Imagen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8224" y="3326615"/>
            <a:ext cx="2520280" cy="168656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2 CuadroTexto"/>
          <p:cNvSpPr txBox="1"/>
          <p:nvPr/>
        </p:nvSpPr>
        <p:spPr>
          <a:xfrm>
            <a:off x="6946964" y="5013176"/>
            <a:ext cx="180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b="1" dirty="0" smtClean="0">
                <a:solidFill>
                  <a:srgbClr val="FFFFFF"/>
                </a:solidFill>
              </a:rPr>
              <a:t>Hemodinamia</a:t>
            </a:r>
            <a:endParaRPr lang="es-AR" b="1" dirty="0">
              <a:solidFill>
                <a:srgbClr val="FFFFFF"/>
              </a:solidFill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251520" y="5385990"/>
            <a:ext cx="5184576" cy="92333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AR" b="1" dirty="0" smtClean="0">
                <a:solidFill>
                  <a:srgbClr val="FFFFFF"/>
                </a:solidFill>
              </a:rPr>
              <a:t>La ambulancia debe ser lugar de diagnóstico inicial y comienzo de tratamiento y no solo responsable de traslado</a:t>
            </a:r>
            <a:endParaRPr lang="es-AR" b="1" dirty="0">
              <a:solidFill>
                <a:srgbClr val="FFFFFF"/>
              </a:solidFill>
            </a:endParaRPr>
          </a:p>
        </p:txBody>
      </p:sp>
      <p:sp>
        <p:nvSpPr>
          <p:cNvPr id="4" name="3 Rectángulo"/>
          <p:cNvSpPr/>
          <p:nvPr/>
        </p:nvSpPr>
        <p:spPr bwMode="auto">
          <a:xfrm>
            <a:off x="251520" y="1628800"/>
            <a:ext cx="2592288" cy="720080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4314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2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" grpId="0" animBg="1"/>
      <p:bldP spid="3" grpId="0"/>
      <p:bldP spid="1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03648" y="125760"/>
            <a:ext cx="7056784" cy="1143000"/>
          </a:xfr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s-AR" sz="2600" b="1" dirty="0" smtClean="0">
                <a:solidFill>
                  <a:srgbClr val="FFFF00"/>
                </a:solidFill>
              </a:rPr>
              <a:t>Porcentaje de pacientes con IAMCEST que arriban a un Hospital llevados por S.E.M.</a:t>
            </a:r>
            <a:endParaRPr lang="es-AR" sz="2600" b="1" dirty="0">
              <a:solidFill>
                <a:srgbClr val="FFFF0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95536" y="1628800"/>
            <a:ext cx="8202223" cy="4823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Image 3" descr="thumbnail-5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09" y="107092"/>
            <a:ext cx="1100668" cy="1089660"/>
          </a:xfrm>
          <a:prstGeom prst="rect">
            <a:avLst/>
          </a:prstGeom>
        </p:spPr>
      </p:pic>
      <p:sp>
        <p:nvSpPr>
          <p:cNvPr id="7" name="6 Rectángulo"/>
          <p:cNvSpPr/>
          <p:nvPr/>
        </p:nvSpPr>
        <p:spPr bwMode="auto">
          <a:xfrm>
            <a:off x="6588224" y="4797152"/>
            <a:ext cx="360040" cy="864096"/>
          </a:xfrm>
          <a:prstGeom prst="rect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s-AR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467544" y="5805264"/>
            <a:ext cx="6984776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s-AR" b="1" dirty="0" smtClean="0">
                <a:solidFill>
                  <a:srgbClr val="FFFFFF"/>
                </a:solidFill>
              </a:rPr>
              <a:t>Argentina: solo un </a:t>
            </a:r>
            <a:r>
              <a:rPr lang="es-AR" b="1" dirty="0" smtClean="0">
                <a:solidFill>
                  <a:srgbClr val="FFFFFF"/>
                </a:solidFill>
              </a:rPr>
              <a:t>20% </a:t>
            </a:r>
            <a:r>
              <a:rPr lang="es-AR" b="1" dirty="0" smtClean="0">
                <a:solidFill>
                  <a:srgbClr val="FFFFFF"/>
                </a:solidFill>
              </a:rPr>
              <a:t>de pacientes son llevados por un SEM</a:t>
            </a:r>
            <a:endParaRPr lang="es-AR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614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608" y="125760"/>
            <a:ext cx="7056784" cy="1143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s-AR" sz="2800" b="1" dirty="0" smtClean="0">
                <a:solidFill>
                  <a:srgbClr val="FFFF00"/>
                </a:solidFill>
                <a:latin typeface="+mn-lt"/>
              </a:rPr>
              <a:t>Activación de Hemodinamia </a:t>
            </a:r>
            <a:br>
              <a:rPr lang="es-AR" sz="2800" b="1" dirty="0" smtClean="0">
                <a:solidFill>
                  <a:srgbClr val="FFFF00"/>
                </a:solidFill>
                <a:latin typeface="+mn-lt"/>
              </a:rPr>
            </a:br>
            <a:r>
              <a:rPr lang="es-AR" sz="2800" b="1" dirty="0" smtClean="0">
                <a:solidFill>
                  <a:srgbClr val="FFFF00"/>
                </a:solidFill>
                <a:latin typeface="+mn-lt"/>
              </a:rPr>
              <a:t>desde la ambulancia</a:t>
            </a:r>
            <a:endParaRPr lang="es-AR" sz="2800" b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3923928" y="6237312"/>
            <a:ext cx="519565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2200" b="1" i="1" dirty="0">
                <a:solidFill>
                  <a:schemeClr val="bg1"/>
                </a:solidFill>
                <a:latin typeface="+mn-lt"/>
              </a:rPr>
              <a:t>Le May M, et al. JACC </a:t>
            </a:r>
            <a:r>
              <a:rPr lang="en-US" altLang="en-US" sz="2200" b="1" i="1" dirty="0" smtClean="0">
                <a:solidFill>
                  <a:schemeClr val="bg1"/>
                </a:solidFill>
                <a:latin typeface="+mn-lt"/>
              </a:rPr>
              <a:t>2012; 60:1223</a:t>
            </a:r>
            <a:endParaRPr lang="en-US" altLang="en-US" sz="2200" b="1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152400" y="2060848"/>
            <a:ext cx="8839200" cy="300082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2700" b="1" i="0" dirty="0" err="1" smtClean="0">
                <a:latin typeface="+mn-lt"/>
              </a:rPr>
              <a:t>Paramédicos</a:t>
            </a:r>
            <a:r>
              <a:rPr lang="en-US" altLang="en-US" sz="2700" b="1" i="0" dirty="0" smtClean="0">
                <a:latin typeface="+mn-lt"/>
              </a:rPr>
              <a:t> </a:t>
            </a:r>
            <a:r>
              <a:rPr lang="en-US" altLang="en-US" sz="2700" b="1" i="0" dirty="0" err="1" smtClean="0">
                <a:latin typeface="+mn-lt"/>
              </a:rPr>
              <a:t>entrenados</a:t>
            </a:r>
            <a:r>
              <a:rPr lang="en-US" altLang="en-US" sz="2700" b="1" i="0" dirty="0" smtClean="0">
                <a:latin typeface="+mn-lt"/>
              </a:rPr>
              <a:t> </a:t>
            </a:r>
            <a:r>
              <a:rPr lang="en-US" altLang="en-US" sz="2700" b="1" i="0" dirty="0" err="1" smtClean="0">
                <a:latin typeface="+mn-lt"/>
              </a:rPr>
              <a:t>para</a:t>
            </a:r>
            <a:r>
              <a:rPr lang="en-US" altLang="en-US" sz="2700" b="1" i="0" dirty="0" smtClean="0">
                <a:latin typeface="+mn-lt"/>
              </a:rPr>
              <a:t> </a:t>
            </a:r>
            <a:r>
              <a:rPr lang="en-US" altLang="en-US" sz="2700" b="1" i="0" dirty="0" err="1" smtClean="0">
                <a:latin typeface="+mn-lt"/>
              </a:rPr>
              <a:t>interpretar</a:t>
            </a:r>
            <a:r>
              <a:rPr lang="en-US" altLang="en-US" sz="2700" b="1" i="0" dirty="0" smtClean="0">
                <a:latin typeface="+mn-lt"/>
              </a:rPr>
              <a:t> ECG</a:t>
            </a:r>
            <a:endParaRPr lang="en-US" altLang="en-US" sz="2700" b="1" i="0" dirty="0">
              <a:latin typeface="+mn-lt"/>
            </a:endParaRPr>
          </a:p>
          <a:p>
            <a:pPr algn="ctr"/>
            <a:r>
              <a:rPr lang="en-US" altLang="en-US" sz="2700" b="1" dirty="0" smtClean="0">
                <a:latin typeface="+mn-lt"/>
              </a:rPr>
              <a:t>(</a:t>
            </a:r>
            <a:r>
              <a:rPr lang="en-US" altLang="en-US" sz="2700" b="1" dirty="0" err="1" smtClean="0">
                <a:latin typeface="+mn-lt"/>
              </a:rPr>
              <a:t>si</a:t>
            </a:r>
            <a:r>
              <a:rPr lang="en-US" altLang="en-US" sz="2700" b="1" dirty="0" smtClean="0">
                <a:latin typeface="+mn-lt"/>
              </a:rPr>
              <a:t> </a:t>
            </a:r>
            <a:r>
              <a:rPr lang="en-US" altLang="en-US" sz="2700" b="1" dirty="0" err="1" smtClean="0">
                <a:latin typeface="+mn-lt"/>
              </a:rPr>
              <a:t>criterios</a:t>
            </a:r>
            <a:r>
              <a:rPr lang="en-US" altLang="en-US" sz="2700" b="1" dirty="0" smtClean="0">
                <a:latin typeface="+mn-lt"/>
              </a:rPr>
              <a:t> IAMCEST </a:t>
            </a:r>
            <a:r>
              <a:rPr lang="en-US" altLang="en-US" sz="2700" b="1" dirty="0">
                <a:latin typeface="+mn-lt"/>
              </a:rPr>
              <a:t>(+) </a:t>
            </a:r>
            <a:r>
              <a:rPr lang="en-US" altLang="en-US" sz="2700" b="1" dirty="0" err="1" smtClean="0">
                <a:latin typeface="+mn-lt"/>
              </a:rPr>
              <a:t>paciente</a:t>
            </a:r>
            <a:r>
              <a:rPr lang="en-US" altLang="en-US" sz="2700" b="1" dirty="0" smtClean="0">
                <a:latin typeface="+mn-lt"/>
              </a:rPr>
              <a:t> </a:t>
            </a:r>
            <a:r>
              <a:rPr lang="en-US" altLang="en-US" sz="2700" b="1" dirty="0" err="1" smtClean="0">
                <a:latin typeface="+mn-lt"/>
              </a:rPr>
              <a:t>transferido</a:t>
            </a:r>
            <a:r>
              <a:rPr lang="en-US" altLang="en-US" sz="2700" b="1" dirty="0" smtClean="0">
                <a:latin typeface="+mn-lt"/>
              </a:rPr>
              <a:t> a ICP)</a:t>
            </a:r>
          </a:p>
          <a:p>
            <a:pPr algn="ctr"/>
            <a:endParaRPr lang="en-US" altLang="en-US" sz="2700" b="1" dirty="0">
              <a:latin typeface="+mn-lt"/>
            </a:endParaRPr>
          </a:p>
          <a:p>
            <a:pPr algn="ctr"/>
            <a:r>
              <a:rPr lang="en-US" altLang="en-US" sz="2700" b="1" i="0" dirty="0" smtClean="0">
                <a:latin typeface="+mn-lt"/>
              </a:rPr>
              <a:t>VS</a:t>
            </a:r>
          </a:p>
          <a:p>
            <a:pPr algn="ctr"/>
            <a:endParaRPr lang="en-US" altLang="en-US" sz="2700" b="1" i="0" dirty="0">
              <a:latin typeface="+mn-lt"/>
            </a:endParaRPr>
          </a:p>
          <a:p>
            <a:pPr algn="ctr"/>
            <a:r>
              <a:rPr lang="en-US" altLang="en-US" sz="2700" b="1" i="0" dirty="0" err="1" smtClean="0">
                <a:latin typeface="+mn-lt"/>
              </a:rPr>
              <a:t>Paramédicos</a:t>
            </a:r>
            <a:r>
              <a:rPr lang="en-US" altLang="en-US" sz="2700" b="1" i="0" dirty="0" smtClean="0">
                <a:latin typeface="+mn-lt"/>
              </a:rPr>
              <a:t> no </a:t>
            </a:r>
            <a:r>
              <a:rPr lang="en-US" altLang="en-US" sz="2700" b="1" i="0" dirty="0" err="1" smtClean="0">
                <a:latin typeface="+mn-lt"/>
              </a:rPr>
              <a:t>entrenados</a:t>
            </a:r>
            <a:r>
              <a:rPr lang="en-US" altLang="en-US" sz="2700" b="1" i="0" dirty="0" smtClean="0">
                <a:latin typeface="+mn-lt"/>
              </a:rPr>
              <a:t> </a:t>
            </a:r>
            <a:r>
              <a:rPr lang="en-US" altLang="en-US" sz="2700" b="1" i="0" dirty="0" err="1" smtClean="0">
                <a:latin typeface="+mn-lt"/>
              </a:rPr>
              <a:t>para</a:t>
            </a:r>
            <a:r>
              <a:rPr lang="en-US" altLang="en-US" sz="2700" b="1" i="0" dirty="0" smtClean="0">
                <a:latin typeface="+mn-lt"/>
              </a:rPr>
              <a:t> </a:t>
            </a:r>
            <a:r>
              <a:rPr lang="en-US" altLang="en-US" sz="2700" b="1" i="0" dirty="0" err="1" smtClean="0">
                <a:latin typeface="+mn-lt"/>
              </a:rPr>
              <a:t>interpretar</a:t>
            </a:r>
            <a:r>
              <a:rPr lang="en-US" altLang="en-US" sz="2700" b="1" i="0" dirty="0" smtClean="0">
                <a:latin typeface="+mn-lt"/>
              </a:rPr>
              <a:t> ECG</a:t>
            </a:r>
            <a:endParaRPr lang="en-US" altLang="en-US" sz="2700" b="1" i="0" dirty="0">
              <a:latin typeface="+mn-lt"/>
            </a:endParaRPr>
          </a:p>
          <a:p>
            <a:pPr algn="ctr"/>
            <a:r>
              <a:rPr lang="en-US" altLang="en-US" sz="2700" b="1" dirty="0" smtClean="0">
                <a:latin typeface="+mn-lt"/>
              </a:rPr>
              <a:t>(</a:t>
            </a:r>
            <a:r>
              <a:rPr lang="en-US" altLang="en-US" sz="2700" b="1" dirty="0" err="1" smtClean="0">
                <a:latin typeface="+mn-lt"/>
              </a:rPr>
              <a:t>paciente</a:t>
            </a:r>
            <a:r>
              <a:rPr lang="en-US" altLang="en-US" sz="2700" b="1" dirty="0" smtClean="0">
                <a:latin typeface="+mn-lt"/>
              </a:rPr>
              <a:t> </a:t>
            </a:r>
            <a:r>
              <a:rPr lang="en-US" altLang="en-US" sz="2700" b="1" dirty="0" err="1" smtClean="0">
                <a:latin typeface="+mn-lt"/>
              </a:rPr>
              <a:t>transferido</a:t>
            </a:r>
            <a:r>
              <a:rPr lang="en-US" altLang="en-US" sz="2700" b="1" dirty="0" smtClean="0">
                <a:latin typeface="+mn-lt"/>
              </a:rPr>
              <a:t> a la Guardia </a:t>
            </a:r>
            <a:r>
              <a:rPr lang="en-US" altLang="en-US" sz="2700" b="1" dirty="0" err="1" smtClean="0">
                <a:latin typeface="+mn-lt"/>
              </a:rPr>
              <a:t>más</a:t>
            </a:r>
            <a:r>
              <a:rPr lang="en-US" altLang="en-US" sz="2700" b="1" dirty="0" smtClean="0">
                <a:latin typeface="+mn-lt"/>
              </a:rPr>
              <a:t> </a:t>
            </a:r>
            <a:r>
              <a:rPr lang="en-US" altLang="en-US" sz="2700" b="1" dirty="0" err="1" smtClean="0">
                <a:latin typeface="+mn-lt"/>
              </a:rPr>
              <a:t>cercana</a:t>
            </a:r>
            <a:r>
              <a:rPr lang="en-US" altLang="en-US" sz="2700" b="1" dirty="0" smtClean="0">
                <a:latin typeface="+mn-lt"/>
              </a:rPr>
              <a:t>)</a:t>
            </a:r>
            <a:endParaRPr lang="en-US" altLang="en-US" sz="27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29989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Objet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0179350"/>
              </p:ext>
            </p:extLst>
          </p:nvPr>
        </p:nvGraphicFramePr>
        <p:xfrm>
          <a:off x="827584" y="1390104"/>
          <a:ext cx="7404100" cy="477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743" name="Chart" r:id="rId3" imgW="7401013" imgH="4772170" progId="Excel.Chart.8">
                  <p:embed/>
                </p:oleObj>
              </mc:Choice>
              <mc:Fallback>
                <p:oleObj name="Chart" r:id="rId3" imgW="7401013" imgH="4772170" progId="Excel.Chart.8">
                  <p:embed/>
                  <p:pic>
                    <p:nvPicPr>
                      <p:cNvPr id="0" name="Chart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1390104"/>
                        <a:ext cx="7404100" cy="477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3347864" y="5661248"/>
            <a:ext cx="2808312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AR" sz="2000" b="1" dirty="0" smtClean="0"/>
              <a:t>Mortalidad a 6 meses</a:t>
            </a:r>
            <a:endParaRPr lang="es-AR" sz="2000" b="1" dirty="0"/>
          </a:p>
        </p:txBody>
      </p:sp>
      <p:sp>
        <p:nvSpPr>
          <p:cNvPr id="8" name="TextBox 9"/>
          <p:cNvSpPr txBox="1">
            <a:spLocks noChangeArrowheads="1"/>
          </p:cNvSpPr>
          <p:nvPr/>
        </p:nvSpPr>
        <p:spPr bwMode="auto">
          <a:xfrm>
            <a:off x="152400" y="2057400"/>
            <a:ext cx="8839200" cy="353943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Char char="•"/>
            </a:pPr>
            <a:r>
              <a:rPr lang="en-US" altLang="en-US" sz="2700" b="1" i="0" dirty="0" smtClean="0">
                <a:latin typeface="+mn-lt"/>
              </a:rPr>
              <a:t>Al 99</a:t>
            </a:r>
            <a:r>
              <a:rPr lang="en-US" altLang="en-US" sz="2700" b="1" i="0" dirty="0">
                <a:latin typeface="+mn-lt"/>
              </a:rPr>
              <a:t>% </a:t>
            </a:r>
            <a:r>
              <a:rPr lang="en-US" altLang="en-US" sz="2700" b="1" i="0" dirty="0" smtClean="0">
                <a:latin typeface="+mn-lt"/>
              </a:rPr>
              <a:t>de los </a:t>
            </a:r>
            <a:r>
              <a:rPr lang="en-US" altLang="en-US" sz="2700" b="1" i="0" dirty="0" err="1" smtClean="0">
                <a:latin typeface="+mn-lt"/>
              </a:rPr>
              <a:t>pacientes</a:t>
            </a:r>
            <a:r>
              <a:rPr lang="en-US" altLang="en-US" sz="2700" b="1" i="0" dirty="0" smtClean="0">
                <a:latin typeface="+mn-lt"/>
              </a:rPr>
              <a:t> se les </a:t>
            </a:r>
            <a:r>
              <a:rPr lang="en-US" altLang="en-US" sz="2700" b="1" i="0" dirty="0" err="1" smtClean="0">
                <a:latin typeface="+mn-lt"/>
              </a:rPr>
              <a:t>realizó</a:t>
            </a:r>
            <a:r>
              <a:rPr lang="en-US" altLang="en-US" sz="2700" b="1" i="0" dirty="0" smtClean="0">
                <a:latin typeface="+mn-lt"/>
              </a:rPr>
              <a:t> CCG en ambos </a:t>
            </a:r>
            <a:r>
              <a:rPr lang="en-US" altLang="en-US" sz="2700" b="1" i="0" dirty="0" err="1" smtClean="0">
                <a:latin typeface="+mn-lt"/>
              </a:rPr>
              <a:t>grupos</a:t>
            </a:r>
            <a:r>
              <a:rPr lang="en-US" altLang="en-US" sz="2700" b="1" i="0" dirty="0" smtClean="0">
                <a:latin typeface="+mn-lt"/>
              </a:rPr>
              <a:t>.</a:t>
            </a:r>
            <a:endParaRPr lang="en-US" altLang="en-US" sz="2700" b="1" i="0" dirty="0">
              <a:latin typeface="+mn-lt"/>
            </a:endParaRPr>
          </a:p>
          <a:p>
            <a:pPr>
              <a:buFontTx/>
              <a:buChar char="•"/>
            </a:pPr>
            <a:r>
              <a:rPr lang="en-US" altLang="en-US" sz="2700" b="1" i="0" dirty="0">
                <a:latin typeface="+mn-lt"/>
              </a:rPr>
              <a:t> </a:t>
            </a:r>
            <a:r>
              <a:rPr lang="en-US" altLang="en-US" sz="2700" b="1" i="0" dirty="0" smtClean="0">
                <a:latin typeface="+mn-lt"/>
              </a:rPr>
              <a:t>A </a:t>
            </a:r>
            <a:r>
              <a:rPr lang="en-US" altLang="en-US" sz="2700" b="1" i="0" dirty="0" err="1" smtClean="0">
                <a:latin typeface="+mn-lt"/>
              </a:rPr>
              <a:t>más</a:t>
            </a:r>
            <a:r>
              <a:rPr lang="en-US" altLang="en-US" sz="2700" b="1" i="0" dirty="0" smtClean="0">
                <a:latin typeface="+mn-lt"/>
              </a:rPr>
              <a:t> del 90</a:t>
            </a:r>
            <a:r>
              <a:rPr lang="en-US" altLang="en-US" sz="2700" b="1" i="0" dirty="0">
                <a:latin typeface="+mn-lt"/>
              </a:rPr>
              <a:t>% </a:t>
            </a:r>
            <a:r>
              <a:rPr lang="en-US" altLang="en-US" sz="2700" b="1" i="0" dirty="0" smtClean="0">
                <a:latin typeface="+mn-lt"/>
              </a:rPr>
              <a:t>de los </a:t>
            </a:r>
            <a:r>
              <a:rPr lang="en-US" altLang="en-US" sz="2700" b="1" i="0" dirty="0" err="1" smtClean="0">
                <a:latin typeface="+mn-lt"/>
              </a:rPr>
              <a:t>pacientes</a:t>
            </a:r>
            <a:r>
              <a:rPr lang="en-US" altLang="en-US" sz="2700" b="1" i="0" dirty="0" smtClean="0">
                <a:latin typeface="+mn-lt"/>
              </a:rPr>
              <a:t> se les </a:t>
            </a:r>
            <a:r>
              <a:rPr lang="en-US" altLang="en-US" sz="2700" b="1" i="0" dirty="0" err="1" smtClean="0">
                <a:latin typeface="+mn-lt"/>
              </a:rPr>
              <a:t>realizó</a:t>
            </a:r>
            <a:r>
              <a:rPr lang="en-US" altLang="en-US" sz="2700" b="1" i="0" dirty="0" smtClean="0">
                <a:latin typeface="+mn-lt"/>
              </a:rPr>
              <a:t> ICP en ambos </a:t>
            </a:r>
            <a:r>
              <a:rPr lang="en-US" altLang="en-US" sz="2700" b="1" i="0" dirty="0" err="1" smtClean="0">
                <a:latin typeface="+mn-lt"/>
              </a:rPr>
              <a:t>grupos</a:t>
            </a:r>
            <a:r>
              <a:rPr lang="en-US" altLang="en-US" sz="2700" b="1" i="0" dirty="0" smtClean="0">
                <a:latin typeface="+mn-lt"/>
              </a:rPr>
              <a:t>.</a:t>
            </a:r>
            <a:endParaRPr lang="en-US" altLang="en-US" sz="2700" b="1" i="0" dirty="0">
              <a:latin typeface="+mn-lt"/>
            </a:endParaRPr>
          </a:p>
          <a:p>
            <a:pPr>
              <a:buFontTx/>
              <a:buChar char="•"/>
            </a:pPr>
            <a:r>
              <a:rPr lang="en-US" altLang="en-US" sz="2700" b="1" i="0" dirty="0">
                <a:latin typeface="+mn-lt"/>
              </a:rPr>
              <a:t>TIMI 3 post </a:t>
            </a:r>
            <a:r>
              <a:rPr lang="en-US" altLang="en-US" sz="2700" b="1" i="0" dirty="0" smtClean="0">
                <a:latin typeface="+mn-lt"/>
              </a:rPr>
              <a:t>ICP: </a:t>
            </a:r>
            <a:r>
              <a:rPr lang="en-US" altLang="en-US" sz="2700" b="1" i="0" dirty="0">
                <a:latin typeface="+mn-lt"/>
              </a:rPr>
              <a:t>90% </a:t>
            </a:r>
            <a:r>
              <a:rPr lang="en-US" altLang="en-US" sz="2700" b="1" i="0" dirty="0" smtClean="0">
                <a:latin typeface="+mn-lt"/>
              </a:rPr>
              <a:t>en ambos </a:t>
            </a:r>
            <a:r>
              <a:rPr lang="en-US" altLang="en-US" sz="2700" b="1" i="0" dirty="0" err="1" smtClean="0">
                <a:latin typeface="+mn-lt"/>
              </a:rPr>
              <a:t>grupos</a:t>
            </a:r>
            <a:r>
              <a:rPr lang="en-US" altLang="en-US" sz="2700" b="1" i="0" dirty="0" smtClean="0">
                <a:latin typeface="+mn-lt"/>
              </a:rPr>
              <a:t>.</a:t>
            </a:r>
            <a:endParaRPr lang="en-US" altLang="en-US" sz="2700" b="1" i="0" dirty="0">
              <a:latin typeface="+mn-lt"/>
            </a:endParaRPr>
          </a:p>
          <a:p>
            <a:pPr>
              <a:buFontTx/>
              <a:buChar char="•"/>
            </a:pPr>
            <a:r>
              <a:rPr lang="en-US" altLang="en-US" sz="2700" b="1" i="0" u="sng" dirty="0" err="1" smtClean="0">
                <a:latin typeface="+mn-lt"/>
              </a:rPr>
              <a:t>Comienzo</a:t>
            </a:r>
            <a:r>
              <a:rPr lang="en-US" altLang="en-US" sz="2700" b="1" i="0" u="sng" dirty="0" smtClean="0">
                <a:latin typeface="+mn-lt"/>
              </a:rPr>
              <a:t> de los </a:t>
            </a:r>
            <a:r>
              <a:rPr lang="en-US" altLang="en-US" sz="2700" b="1" i="0" u="sng" dirty="0" err="1" smtClean="0">
                <a:latin typeface="+mn-lt"/>
              </a:rPr>
              <a:t>síntomas</a:t>
            </a:r>
            <a:r>
              <a:rPr lang="en-US" altLang="en-US" sz="2700" b="1" i="0" u="sng" dirty="0" smtClean="0">
                <a:latin typeface="+mn-lt"/>
              </a:rPr>
              <a:t> al </a:t>
            </a:r>
            <a:r>
              <a:rPr lang="en-US" altLang="en-US" sz="2700" b="1" i="0" u="sng" dirty="0" err="1" smtClean="0">
                <a:latin typeface="+mn-lt"/>
              </a:rPr>
              <a:t>balón</a:t>
            </a:r>
            <a:r>
              <a:rPr lang="en-US" altLang="en-US" sz="2700" b="1" i="0" dirty="0" smtClean="0">
                <a:latin typeface="+mn-lt"/>
              </a:rPr>
              <a:t>: </a:t>
            </a:r>
            <a:r>
              <a:rPr lang="en-US" altLang="en-US" sz="2700" b="1" i="0" dirty="0">
                <a:latin typeface="+mn-lt"/>
              </a:rPr>
              <a:t>159 min </a:t>
            </a:r>
            <a:r>
              <a:rPr lang="en-US" altLang="en-US" sz="2700" b="1" i="0" dirty="0" err="1">
                <a:latin typeface="+mn-lt"/>
              </a:rPr>
              <a:t>vs</a:t>
            </a:r>
            <a:r>
              <a:rPr lang="en-US" altLang="en-US" sz="2700" b="1" i="0" dirty="0">
                <a:latin typeface="+mn-lt"/>
              </a:rPr>
              <a:t> 231 min, p&lt;0.0001</a:t>
            </a:r>
          </a:p>
          <a:p>
            <a:pPr>
              <a:buFontTx/>
              <a:buChar char="•"/>
            </a:pPr>
            <a:r>
              <a:rPr lang="en-US" altLang="en-US" sz="2700" b="1" i="0" u="sng" dirty="0" smtClean="0">
                <a:latin typeface="+mn-lt"/>
              </a:rPr>
              <a:t>Tiempo </a:t>
            </a:r>
            <a:r>
              <a:rPr lang="en-US" altLang="en-US" sz="2700" b="1" i="0" u="sng" dirty="0" err="1" smtClean="0">
                <a:latin typeface="+mn-lt"/>
              </a:rPr>
              <a:t>puerta</a:t>
            </a:r>
            <a:r>
              <a:rPr lang="en-US" altLang="en-US" sz="2700" b="1" i="0" u="sng" dirty="0" smtClean="0">
                <a:latin typeface="+mn-lt"/>
              </a:rPr>
              <a:t> </a:t>
            </a:r>
            <a:r>
              <a:rPr lang="en-US" altLang="en-US" sz="2700" b="1" i="0" u="sng" dirty="0" err="1" smtClean="0">
                <a:latin typeface="+mn-lt"/>
              </a:rPr>
              <a:t>balón</a:t>
            </a:r>
            <a:r>
              <a:rPr lang="en-US" altLang="en-US" sz="2700" b="1" i="0" dirty="0" smtClean="0">
                <a:latin typeface="+mn-lt"/>
              </a:rPr>
              <a:t>: </a:t>
            </a:r>
            <a:r>
              <a:rPr lang="en-US" altLang="en-US" sz="2700" b="1" i="0" dirty="0">
                <a:latin typeface="+mn-lt"/>
              </a:rPr>
              <a:t>66 min </a:t>
            </a:r>
            <a:r>
              <a:rPr lang="en-US" altLang="en-US" sz="2700" b="1" i="0" dirty="0" err="1">
                <a:latin typeface="+mn-lt"/>
              </a:rPr>
              <a:t>vs</a:t>
            </a:r>
            <a:r>
              <a:rPr lang="en-US" altLang="en-US" sz="2700" b="1" i="0" dirty="0">
                <a:latin typeface="+mn-lt"/>
              </a:rPr>
              <a:t> 117 min, p&lt;0.0001</a:t>
            </a:r>
          </a:p>
        </p:txBody>
      </p:sp>
      <p:sp>
        <p:nvSpPr>
          <p:cNvPr id="10" name="1 Título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s-AR" sz="2800" b="1" dirty="0" smtClean="0">
                <a:solidFill>
                  <a:srgbClr val="FFFF00"/>
                </a:solidFill>
                <a:latin typeface="+mn-lt"/>
              </a:rPr>
              <a:t>Activación de Hemodinamia </a:t>
            </a:r>
            <a:br>
              <a:rPr lang="es-AR" sz="2800" b="1" dirty="0" smtClean="0">
                <a:solidFill>
                  <a:srgbClr val="FFFF00"/>
                </a:solidFill>
                <a:latin typeface="+mn-lt"/>
              </a:rPr>
            </a:br>
            <a:r>
              <a:rPr lang="es-AR" sz="2800" b="1" dirty="0" smtClean="0">
                <a:solidFill>
                  <a:srgbClr val="FFFF00"/>
                </a:solidFill>
                <a:latin typeface="+mn-lt"/>
              </a:rPr>
              <a:t>desde la ambulancia</a:t>
            </a:r>
            <a:endParaRPr lang="es-AR" sz="2800" b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3923928" y="6237312"/>
            <a:ext cx="519565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2200" b="1" i="1" dirty="0">
                <a:solidFill>
                  <a:schemeClr val="bg1"/>
                </a:solidFill>
                <a:latin typeface="+mn-lt"/>
              </a:rPr>
              <a:t>Le May M, et al. JACC </a:t>
            </a:r>
            <a:r>
              <a:rPr lang="en-US" altLang="en-US" sz="2200" b="1" i="1" dirty="0" smtClean="0">
                <a:solidFill>
                  <a:schemeClr val="bg1"/>
                </a:solidFill>
                <a:latin typeface="+mn-lt"/>
              </a:rPr>
              <a:t>2012; 60:1223</a:t>
            </a:r>
            <a:endParaRPr lang="en-US" altLang="en-US" sz="2200" b="1" i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17445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94347" y="260648"/>
            <a:ext cx="8229600" cy="1143000"/>
          </a:xfrm>
        </p:spPr>
        <p:txBody>
          <a:bodyPr/>
          <a:lstStyle/>
          <a:p>
            <a:pPr eaLnBrk="1" hangingPunct="1"/>
            <a:r>
              <a:rPr lang="es-ES" sz="3200" dirty="0" smtClean="0">
                <a:solidFill>
                  <a:srgbClr val="FFFF00"/>
                </a:solidFill>
                <a:latin typeface="Arial Black" pitchFamily="34" charset="0"/>
              </a:rPr>
              <a:t>Nuevo paradigma en el tratamiento del infarto agudo de miocardio</a:t>
            </a:r>
            <a:endParaRPr lang="es-ES" sz="3200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42875" y="6381750"/>
            <a:ext cx="8893175" cy="476250"/>
          </a:xfrm>
          <a:prstGeom prst="rect">
            <a:avLst/>
          </a:prstGeom>
          <a:solidFill>
            <a:srgbClr val="000099">
              <a:alpha val="5098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s-AR">
              <a:solidFill>
                <a:srgbClr val="3366CC"/>
              </a:solidFill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11188" y="6453188"/>
            <a:ext cx="2376487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s-ES" sz="1200" b="1" i="1" dirty="0">
                <a:solidFill>
                  <a:srgbClr val="C0C0C0"/>
                </a:solidFill>
              </a:rPr>
              <a:t>UNIVERSIDAD NACIONAL</a:t>
            </a:r>
            <a:br>
              <a:rPr lang="es-ES" sz="1200" b="1" i="1" dirty="0">
                <a:solidFill>
                  <a:srgbClr val="C0C0C0"/>
                </a:solidFill>
              </a:rPr>
            </a:br>
            <a:r>
              <a:rPr lang="es-ES" sz="1200" b="1" i="1" dirty="0">
                <a:solidFill>
                  <a:srgbClr val="C0C0C0"/>
                </a:solidFill>
              </a:rPr>
              <a:t> DE ROSARIO</a:t>
            </a:r>
          </a:p>
        </p:txBody>
      </p:sp>
      <p:pic>
        <p:nvPicPr>
          <p:cNvPr id="6" name="Picture 5" descr="logo UN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6357958"/>
            <a:ext cx="503238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6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6429396"/>
            <a:ext cx="1357322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7 Imagen" descr="H:\TARJETA PERSONAL\LOGO HEMODINAMIA CENTENARIO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29566" y="6357958"/>
            <a:ext cx="1271590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124944"/>
          </a:xfrm>
        </p:spPr>
        <p:txBody>
          <a:bodyPr/>
          <a:lstStyle/>
          <a:p>
            <a:r>
              <a:rPr lang="es-AR" dirty="0">
                <a:solidFill>
                  <a:schemeClr val="bg1"/>
                </a:solidFill>
              </a:rPr>
              <a:t>Paradigma:</a:t>
            </a:r>
            <a:r>
              <a:rPr lang="es-AR" dirty="0"/>
              <a:t> </a:t>
            </a:r>
            <a:r>
              <a:rPr lang="es-AR" sz="2800" dirty="0">
                <a:solidFill>
                  <a:schemeClr val="bg1"/>
                </a:solidFill>
              </a:rPr>
              <a:t>proviene del griego </a:t>
            </a:r>
            <a:r>
              <a:rPr lang="el-GR" sz="2800" dirty="0">
                <a:solidFill>
                  <a:schemeClr val="bg1"/>
                </a:solidFill>
              </a:rPr>
              <a:t>παράδειγμα (</a:t>
            </a:r>
            <a:r>
              <a:rPr lang="es-AR" sz="2800" dirty="0" err="1" smtClean="0">
                <a:solidFill>
                  <a:schemeClr val="bg1"/>
                </a:solidFill>
              </a:rPr>
              <a:t>parádeigma</a:t>
            </a:r>
            <a:r>
              <a:rPr lang="es-AR" sz="2800" dirty="0" smtClean="0">
                <a:solidFill>
                  <a:schemeClr val="bg1"/>
                </a:solidFill>
              </a:rPr>
              <a:t>)</a:t>
            </a:r>
          </a:p>
          <a:p>
            <a:endParaRPr lang="es-AR" sz="2800" dirty="0" smtClean="0">
              <a:solidFill>
                <a:schemeClr val="bg1"/>
              </a:solidFill>
            </a:endParaRPr>
          </a:p>
          <a:p>
            <a:r>
              <a:rPr lang="es-AR" sz="2400" b="1" dirty="0" smtClean="0">
                <a:solidFill>
                  <a:schemeClr val="bg1"/>
                </a:solidFill>
              </a:rPr>
              <a:t>Definición: </a:t>
            </a:r>
            <a:r>
              <a:rPr lang="es-AR" sz="2400" b="1" dirty="0">
                <a:solidFill>
                  <a:schemeClr val="bg1"/>
                </a:solidFill>
              </a:rPr>
              <a:t>En un sentido amplio, se refiere a una teoría o conjunto de teorías que sirve de modelo a seguir para resolver problemas o situaciones determinadas que se planteen</a:t>
            </a:r>
            <a:r>
              <a:rPr lang="es-AR" sz="2400" b="1" dirty="0" smtClean="0">
                <a:solidFill>
                  <a:schemeClr val="bg1"/>
                </a:solidFill>
              </a:rPr>
              <a:t>.</a:t>
            </a:r>
            <a:endParaRPr lang="es-AR" sz="2400" dirty="0">
              <a:solidFill>
                <a:schemeClr val="bg1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979712" y="5138028"/>
            <a:ext cx="5256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800" b="1" dirty="0" smtClean="0">
                <a:solidFill>
                  <a:srgbClr val="FFFF00"/>
                </a:solidFill>
              </a:rPr>
              <a:t>«Ejemplo o modelo a seguir»</a:t>
            </a:r>
            <a:endParaRPr lang="es-AR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pPr eaLnBrk="1" hangingPunct="1"/>
            <a:r>
              <a:rPr lang="es-ES" sz="3000" dirty="0" smtClean="0">
                <a:solidFill>
                  <a:srgbClr val="FFFF00"/>
                </a:solidFill>
                <a:latin typeface="Arial Black" pitchFamily="34" charset="0"/>
              </a:rPr>
              <a:t>Nuevo Paradigma</a:t>
            </a:r>
            <a:r>
              <a:rPr lang="es-ES" sz="3200" dirty="0" smtClean="0">
                <a:solidFill>
                  <a:srgbClr val="FFFF00"/>
                </a:solidFill>
                <a:latin typeface="Arial Black" pitchFamily="34" charset="0"/>
              </a:rPr>
              <a:t/>
            </a:r>
            <a:br>
              <a:rPr lang="es-ES" sz="3200" dirty="0" smtClean="0">
                <a:solidFill>
                  <a:srgbClr val="FFFF00"/>
                </a:solidFill>
                <a:latin typeface="Arial Black" pitchFamily="34" charset="0"/>
              </a:rPr>
            </a:br>
            <a:r>
              <a:rPr lang="es-ES" sz="3200" dirty="0" smtClean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es-ES" sz="2800" dirty="0" smtClean="0">
                <a:solidFill>
                  <a:schemeClr val="bg1"/>
                </a:solidFill>
                <a:latin typeface="Arial Black" pitchFamily="34" charset="0"/>
              </a:rPr>
              <a:t>Atención </a:t>
            </a:r>
            <a:r>
              <a:rPr lang="es-ES" sz="2800" dirty="0" err="1" smtClean="0">
                <a:solidFill>
                  <a:schemeClr val="bg1"/>
                </a:solidFill>
                <a:latin typeface="Arial Black" pitchFamily="34" charset="0"/>
              </a:rPr>
              <a:t>Prehospitalaria</a:t>
            </a:r>
            <a:endParaRPr lang="es-ES" sz="2800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42875" y="6381750"/>
            <a:ext cx="8893175" cy="476250"/>
          </a:xfrm>
          <a:prstGeom prst="rect">
            <a:avLst/>
          </a:prstGeom>
          <a:solidFill>
            <a:srgbClr val="000099">
              <a:alpha val="5098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s-AR">
              <a:solidFill>
                <a:srgbClr val="3366CC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395536" y="1268760"/>
            <a:ext cx="8282220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514350" indent="-514350" eaLnBrk="1" hangingPunct="1">
              <a:spcBef>
                <a:spcPts val="0"/>
              </a:spcBef>
              <a:buFont typeface="+mj-lt"/>
              <a:buAutoNum type="arabicPeriod" startAt="3"/>
            </a:pPr>
            <a:r>
              <a:rPr lang="es-ES_tradnl" sz="2800" b="1" dirty="0" smtClean="0">
                <a:solidFill>
                  <a:srgbClr val="FFFFFF"/>
                </a:solidFill>
              </a:rPr>
              <a:t>Estrategia de derivación para lograr la reperfusión (Redes y traslado)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72008" y="6444044"/>
            <a:ext cx="8964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rgbClr val="FFFFFF"/>
                </a:solidFill>
              </a:rPr>
              <a:t>2017 ESC Guidelines for </a:t>
            </a:r>
            <a:r>
              <a:rPr lang="en-US" b="1" i="1" dirty="0" smtClean="0">
                <a:solidFill>
                  <a:srgbClr val="FFFFFF"/>
                </a:solidFill>
              </a:rPr>
              <a:t>the management of </a:t>
            </a:r>
            <a:r>
              <a:rPr lang="es-AR" b="1" i="1" dirty="0" smtClean="0">
                <a:solidFill>
                  <a:srgbClr val="FFFFFF"/>
                </a:solidFill>
              </a:rPr>
              <a:t>AMI </a:t>
            </a:r>
            <a:r>
              <a:rPr lang="es-AR" b="1" i="1" dirty="0">
                <a:solidFill>
                  <a:srgbClr val="FFFFFF"/>
                </a:solidFill>
              </a:rPr>
              <a:t>in </a:t>
            </a:r>
            <a:r>
              <a:rPr lang="es-AR" b="1" i="1" dirty="0" err="1" smtClean="0">
                <a:solidFill>
                  <a:srgbClr val="FFFFFF"/>
                </a:solidFill>
              </a:rPr>
              <a:t>patients</a:t>
            </a:r>
            <a:r>
              <a:rPr lang="es-AR" b="1" i="1" dirty="0" smtClean="0">
                <a:solidFill>
                  <a:srgbClr val="FFFFFF"/>
                </a:solidFill>
              </a:rPr>
              <a:t> </a:t>
            </a:r>
            <a:r>
              <a:rPr lang="es-AR" b="1" i="1" dirty="0" err="1" smtClean="0">
                <a:solidFill>
                  <a:srgbClr val="FFFFFF"/>
                </a:solidFill>
              </a:rPr>
              <a:t>presenting</a:t>
            </a:r>
            <a:r>
              <a:rPr lang="es-AR" b="1" i="1" dirty="0" smtClean="0">
                <a:solidFill>
                  <a:srgbClr val="FFFFFF"/>
                </a:solidFill>
              </a:rPr>
              <a:t> </a:t>
            </a:r>
            <a:r>
              <a:rPr lang="es-AR" b="1" i="1" dirty="0" err="1" smtClean="0">
                <a:solidFill>
                  <a:srgbClr val="FFFFFF"/>
                </a:solidFill>
              </a:rPr>
              <a:t>with↑ST</a:t>
            </a:r>
            <a:r>
              <a:rPr lang="es-AR" b="1" i="1" dirty="0" smtClean="0">
                <a:solidFill>
                  <a:srgbClr val="FFFFFF"/>
                </a:solidFill>
              </a:rPr>
              <a:t> </a:t>
            </a:r>
            <a:endParaRPr lang="es-AR" b="1" i="1" dirty="0">
              <a:solidFill>
                <a:srgbClr val="FFFFFF"/>
              </a:solidFill>
            </a:endParaRPr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3828395"/>
              </p:ext>
            </p:extLst>
          </p:nvPr>
        </p:nvGraphicFramePr>
        <p:xfrm>
          <a:off x="214882" y="2480694"/>
          <a:ext cx="8749606" cy="346858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algn="ctr" rotWithShape="0">
                    <a:srgbClr val="000000">
                      <a:alpha val="43137"/>
                    </a:srgbClr>
                  </a:outerShdw>
                </a:effectLst>
                <a:tableStyleId>{5C22544A-7EE6-4342-B048-85BDC9FD1C3A}</a:tableStyleId>
              </a:tblPr>
              <a:tblGrid>
                <a:gridCol w="7021414"/>
                <a:gridCol w="904355"/>
                <a:gridCol w="823837"/>
              </a:tblGrid>
              <a:tr h="390106">
                <a:tc>
                  <a:txBody>
                    <a:bodyPr/>
                    <a:lstStyle/>
                    <a:p>
                      <a:r>
                        <a:rPr lang="es-AR" dirty="0" smtClean="0">
                          <a:solidFill>
                            <a:schemeClr val="tx1"/>
                          </a:solidFill>
                        </a:rPr>
                        <a:t>Recomendaciones</a:t>
                      </a:r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pattFill prst="pct50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r>
                        <a:rPr lang="es-AR" dirty="0" smtClean="0">
                          <a:solidFill>
                            <a:schemeClr val="tx1"/>
                          </a:solidFill>
                        </a:rPr>
                        <a:t>Clase</a:t>
                      </a:r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pattFill prst="pct50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r>
                        <a:rPr lang="es-AR" dirty="0" smtClean="0">
                          <a:solidFill>
                            <a:schemeClr val="tx1"/>
                          </a:solidFill>
                        </a:rPr>
                        <a:t>Nivel</a:t>
                      </a:r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pattFill prst="pct50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1618218">
                <a:tc>
                  <a:txBody>
                    <a:bodyPr/>
                    <a:lstStyle/>
                    <a:p>
                      <a:pPr algn="l"/>
                      <a:r>
                        <a:rPr kumimoji="0" lang="es-E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+mn-cs"/>
                        </a:rPr>
                        <a:t>Se recomienda que el </a:t>
                      </a:r>
                      <a:r>
                        <a:rPr kumimoji="0" lang="es-ES" sz="2800" b="0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+mn-cs"/>
                        </a:rPr>
                        <a:t>manejo pre </a:t>
                      </a:r>
                      <a:r>
                        <a:rPr kumimoji="0" lang="es-ES" sz="2800" b="0" i="0" u="sng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+mn-cs"/>
                        </a:rPr>
                        <a:t>hospi-talario</a:t>
                      </a:r>
                      <a:r>
                        <a:rPr kumimoji="0" lang="es-E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+mn-cs"/>
                        </a:rPr>
                        <a:t> de los pacientes con IAMCEST esté basado en </a:t>
                      </a:r>
                      <a:r>
                        <a:rPr kumimoji="0" lang="es-ES" sz="28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+mn-cs"/>
                        </a:rPr>
                        <a:t>redes regionales</a:t>
                      </a:r>
                      <a:r>
                        <a:rPr kumimoji="0" lang="es-E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s-E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+mn-cs"/>
                        </a:rPr>
                        <a:t>diseñadas para administrar la terapia de reperfusión de forma rápida y eficaz, intentando que la ICP primaria esté disponible para el mayor número de pacientes posible.</a:t>
                      </a:r>
                      <a:endParaRPr lang="es-AR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AR" sz="2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endParaRPr lang="es-AR" sz="2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endParaRPr lang="es-AR" sz="2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es-AR" sz="3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endParaRPr lang="es-AR" sz="3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AR" sz="28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s-AR" sz="28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s-AR" sz="28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s-AR" sz="3200" b="1" dirty="0" smtClean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8748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pPr eaLnBrk="1" hangingPunct="1"/>
            <a:r>
              <a:rPr lang="es-ES" sz="3000" dirty="0" smtClean="0">
                <a:solidFill>
                  <a:srgbClr val="FFFF00"/>
                </a:solidFill>
                <a:latin typeface="Arial Black" pitchFamily="34" charset="0"/>
              </a:rPr>
              <a:t>Nuevo Paradigma</a:t>
            </a:r>
            <a:r>
              <a:rPr lang="es-ES" sz="3200" dirty="0" smtClean="0">
                <a:solidFill>
                  <a:srgbClr val="FFFF00"/>
                </a:solidFill>
                <a:latin typeface="Arial Black" pitchFamily="34" charset="0"/>
              </a:rPr>
              <a:t/>
            </a:r>
            <a:br>
              <a:rPr lang="es-ES" sz="3200" dirty="0" smtClean="0">
                <a:solidFill>
                  <a:srgbClr val="FFFF00"/>
                </a:solidFill>
                <a:latin typeface="Arial Black" pitchFamily="34" charset="0"/>
              </a:rPr>
            </a:br>
            <a:r>
              <a:rPr lang="es-ES" sz="3200" dirty="0" smtClean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es-ES" sz="2800" dirty="0" smtClean="0">
                <a:solidFill>
                  <a:schemeClr val="bg1"/>
                </a:solidFill>
                <a:latin typeface="Arial Black" pitchFamily="34" charset="0"/>
              </a:rPr>
              <a:t>Atención </a:t>
            </a:r>
            <a:r>
              <a:rPr lang="es-ES" sz="2800" dirty="0" err="1" smtClean="0">
                <a:solidFill>
                  <a:schemeClr val="bg1"/>
                </a:solidFill>
                <a:latin typeface="Arial Black" pitchFamily="34" charset="0"/>
              </a:rPr>
              <a:t>Prehospitalaria</a:t>
            </a:r>
            <a:endParaRPr lang="es-ES" sz="2800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42875" y="6381750"/>
            <a:ext cx="8893175" cy="476250"/>
          </a:xfrm>
          <a:prstGeom prst="rect">
            <a:avLst/>
          </a:prstGeom>
          <a:solidFill>
            <a:srgbClr val="000099">
              <a:alpha val="5098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s-AR">
              <a:solidFill>
                <a:srgbClr val="3366CC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395536" y="1268760"/>
            <a:ext cx="8282220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514350" indent="-514350" eaLnBrk="1" hangingPunct="1">
              <a:spcBef>
                <a:spcPts val="0"/>
              </a:spcBef>
              <a:buFont typeface="+mj-lt"/>
              <a:buAutoNum type="arabicPeriod" startAt="3"/>
            </a:pPr>
            <a:r>
              <a:rPr lang="es-ES_tradnl" sz="2800" b="1" dirty="0" smtClean="0">
                <a:solidFill>
                  <a:srgbClr val="FFFFFF"/>
                </a:solidFill>
              </a:rPr>
              <a:t>Estrategia de derivación para lograr la reperfusión (Redes y traslado)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72008" y="6444044"/>
            <a:ext cx="8964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rgbClr val="FFFFFF"/>
                </a:solidFill>
              </a:rPr>
              <a:t>2017 ESC Guidelines for </a:t>
            </a:r>
            <a:r>
              <a:rPr lang="en-US" b="1" i="1" dirty="0" smtClean="0">
                <a:solidFill>
                  <a:srgbClr val="FFFFFF"/>
                </a:solidFill>
              </a:rPr>
              <a:t>the management of </a:t>
            </a:r>
            <a:r>
              <a:rPr lang="es-AR" b="1" i="1" dirty="0" smtClean="0">
                <a:solidFill>
                  <a:srgbClr val="FFFFFF"/>
                </a:solidFill>
              </a:rPr>
              <a:t>AMI </a:t>
            </a:r>
            <a:r>
              <a:rPr lang="es-AR" b="1" i="1" dirty="0">
                <a:solidFill>
                  <a:srgbClr val="FFFFFF"/>
                </a:solidFill>
              </a:rPr>
              <a:t>in </a:t>
            </a:r>
            <a:r>
              <a:rPr lang="es-AR" b="1" i="1" dirty="0" err="1" smtClean="0">
                <a:solidFill>
                  <a:srgbClr val="FFFFFF"/>
                </a:solidFill>
              </a:rPr>
              <a:t>patients</a:t>
            </a:r>
            <a:r>
              <a:rPr lang="es-AR" b="1" i="1" dirty="0" smtClean="0">
                <a:solidFill>
                  <a:srgbClr val="FFFFFF"/>
                </a:solidFill>
              </a:rPr>
              <a:t> </a:t>
            </a:r>
            <a:r>
              <a:rPr lang="es-AR" b="1" i="1" dirty="0" err="1" smtClean="0">
                <a:solidFill>
                  <a:srgbClr val="FFFFFF"/>
                </a:solidFill>
              </a:rPr>
              <a:t>presenting</a:t>
            </a:r>
            <a:r>
              <a:rPr lang="es-AR" b="1" i="1" dirty="0" smtClean="0">
                <a:solidFill>
                  <a:srgbClr val="FFFFFF"/>
                </a:solidFill>
              </a:rPr>
              <a:t> </a:t>
            </a:r>
            <a:r>
              <a:rPr lang="es-AR" b="1" i="1" dirty="0" err="1" smtClean="0">
                <a:solidFill>
                  <a:srgbClr val="FFFFFF"/>
                </a:solidFill>
              </a:rPr>
              <a:t>with↑ST</a:t>
            </a:r>
            <a:r>
              <a:rPr lang="es-AR" b="1" i="1" dirty="0" smtClean="0">
                <a:solidFill>
                  <a:srgbClr val="FFFFFF"/>
                </a:solidFill>
              </a:rPr>
              <a:t> </a:t>
            </a:r>
            <a:endParaRPr lang="es-AR" b="1" i="1" dirty="0">
              <a:solidFill>
                <a:srgbClr val="FFFFFF"/>
              </a:solidFill>
            </a:endParaRPr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3091095"/>
              </p:ext>
            </p:extLst>
          </p:nvPr>
        </p:nvGraphicFramePr>
        <p:xfrm>
          <a:off x="214882" y="2492526"/>
          <a:ext cx="8749606" cy="194458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algn="ctr" rotWithShape="0">
                    <a:srgbClr val="000000">
                      <a:alpha val="43137"/>
                    </a:srgbClr>
                  </a:outerShdw>
                </a:effectLst>
                <a:tableStyleId>{5C22544A-7EE6-4342-B048-85BDC9FD1C3A}</a:tableStyleId>
              </a:tblPr>
              <a:tblGrid>
                <a:gridCol w="7028512"/>
                <a:gridCol w="897257"/>
                <a:gridCol w="823837"/>
              </a:tblGrid>
              <a:tr h="390106">
                <a:tc>
                  <a:txBody>
                    <a:bodyPr/>
                    <a:lstStyle/>
                    <a:p>
                      <a:r>
                        <a:rPr lang="es-AR" dirty="0" smtClean="0">
                          <a:solidFill>
                            <a:schemeClr val="tx1"/>
                          </a:solidFill>
                        </a:rPr>
                        <a:t>Recomendaciones</a:t>
                      </a:r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pattFill prst="pct50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r>
                        <a:rPr lang="es-AR" dirty="0" smtClean="0">
                          <a:solidFill>
                            <a:schemeClr val="tx1"/>
                          </a:solidFill>
                        </a:rPr>
                        <a:t>Clase</a:t>
                      </a:r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pattFill prst="pct50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r>
                        <a:rPr lang="es-AR" dirty="0" smtClean="0">
                          <a:solidFill>
                            <a:schemeClr val="tx1"/>
                          </a:solidFill>
                        </a:rPr>
                        <a:t>Nivel</a:t>
                      </a:r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pattFill prst="pct50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844467">
                <a:tc>
                  <a:txBody>
                    <a:bodyPr/>
                    <a:lstStyle/>
                    <a:p>
                      <a:r>
                        <a:rPr kumimoji="0" lang="es-E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+mn-cs"/>
                        </a:rPr>
                        <a:t>Se recomienda que los centros con capacidad para ICP </a:t>
                      </a:r>
                      <a:r>
                        <a:rPr kumimoji="0" lang="es-ES" sz="28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+mn-cs"/>
                        </a:rPr>
                        <a:t>trabajen 24/7 </a:t>
                      </a:r>
                      <a:r>
                        <a:rPr kumimoji="0" lang="es-E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+mn-cs"/>
                        </a:rPr>
                        <a:t>y puedan realizar la ICP sin demora.</a:t>
                      </a:r>
                      <a:endParaRPr lang="es-AR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AR" sz="32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es-AR" sz="3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endParaRPr lang="es-AR" sz="3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AR" sz="3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s-AR" sz="3200" b="1" dirty="0" smtClean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  <a:p>
                      <a:pPr algn="ctr"/>
                      <a:endParaRPr lang="es-AR" sz="3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973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pPr eaLnBrk="1" hangingPunct="1"/>
            <a:r>
              <a:rPr lang="es-ES" sz="3000" dirty="0" smtClean="0">
                <a:solidFill>
                  <a:srgbClr val="FFFF00"/>
                </a:solidFill>
                <a:latin typeface="Arial Black" pitchFamily="34" charset="0"/>
              </a:rPr>
              <a:t>Nuevo Paradigma</a:t>
            </a:r>
            <a:r>
              <a:rPr lang="es-ES" sz="3200" dirty="0" smtClean="0">
                <a:solidFill>
                  <a:srgbClr val="FFFF00"/>
                </a:solidFill>
                <a:latin typeface="Arial Black" pitchFamily="34" charset="0"/>
              </a:rPr>
              <a:t/>
            </a:r>
            <a:br>
              <a:rPr lang="es-ES" sz="3200" dirty="0" smtClean="0">
                <a:solidFill>
                  <a:srgbClr val="FFFF00"/>
                </a:solidFill>
                <a:latin typeface="Arial Black" pitchFamily="34" charset="0"/>
              </a:rPr>
            </a:br>
            <a:r>
              <a:rPr lang="es-ES" sz="3200" dirty="0" smtClean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es-ES" sz="2800" dirty="0" smtClean="0">
                <a:solidFill>
                  <a:schemeClr val="bg1"/>
                </a:solidFill>
                <a:latin typeface="Arial Black" pitchFamily="34" charset="0"/>
              </a:rPr>
              <a:t>Atención </a:t>
            </a:r>
            <a:r>
              <a:rPr lang="es-ES" sz="2800" dirty="0" err="1" smtClean="0">
                <a:solidFill>
                  <a:schemeClr val="bg1"/>
                </a:solidFill>
                <a:latin typeface="Arial Black" pitchFamily="34" charset="0"/>
              </a:rPr>
              <a:t>Prehospitalaria</a:t>
            </a:r>
            <a:endParaRPr lang="es-ES" sz="2800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42875" y="6381750"/>
            <a:ext cx="8893175" cy="476250"/>
          </a:xfrm>
          <a:prstGeom prst="rect">
            <a:avLst/>
          </a:prstGeom>
          <a:solidFill>
            <a:srgbClr val="000099">
              <a:alpha val="5098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s-AR">
              <a:solidFill>
                <a:srgbClr val="3366CC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395536" y="1268760"/>
            <a:ext cx="8282220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514350" indent="-514350" eaLnBrk="1" hangingPunct="1">
              <a:spcBef>
                <a:spcPts val="0"/>
              </a:spcBef>
              <a:buFont typeface="+mj-lt"/>
              <a:buAutoNum type="arabicPeriod" startAt="3"/>
            </a:pPr>
            <a:r>
              <a:rPr lang="es-ES_tradnl" sz="2800" b="1" dirty="0" smtClean="0">
                <a:solidFill>
                  <a:srgbClr val="FFFFFF"/>
                </a:solidFill>
              </a:rPr>
              <a:t>Estrategia de derivación para lograr la reperfusión (Redes y traslado)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72008" y="6444044"/>
            <a:ext cx="8964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rgbClr val="FFFFFF"/>
                </a:solidFill>
              </a:rPr>
              <a:t>2017 ESC Guidelines for </a:t>
            </a:r>
            <a:r>
              <a:rPr lang="en-US" b="1" i="1" dirty="0" smtClean="0">
                <a:solidFill>
                  <a:srgbClr val="FFFFFF"/>
                </a:solidFill>
              </a:rPr>
              <a:t>the management of </a:t>
            </a:r>
            <a:r>
              <a:rPr lang="es-AR" b="1" i="1" dirty="0" smtClean="0">
                <a:solidFill>
                  <a:srgbClr val="FFFFFF"/>
                </a:solidFill>
              </a:rPr>
              <a:t>AMI </a:t>
            </a:r>
            <a:r>
              <a:rPr lang="es-AR" b="1" i="1" dirty="0">
                <a:solidFill>
                  <a:srgbClr val="FFFFFF"/>
                </a:solidFill>
              </a:rPr>
              <a:t>in </a:t>
            </a:r>
            <a:r>
              <a:rPr lang="es-AR" b="1" i="1" dirty="0" err="1" smtClean="0">
                <a:solidFill>
                  <a:srgbClr val="FFFFFF"/>
                </a:solidFill>
              </a:rPr>
              <a:t>patients</a:t>
            </a:r>
            <a:r>
              <a:rPr lang="es-AR" b="1" i="1" dirty="0" smtClean="0">
                <a:solidFill>
                  <a:srgbClr val="FFFFFF"/>
                </a:solidFill>
              </a:rPr>
              <a:t> </a:t>
            </a:r>
            <a:r>
              <a:rPr lang="es-AR" b="1" i="1" dirty="0" err="1" smtClean="0">
                <a:solidFill>
                  <a:srgbClr val="FFFFFF"/>
                </a:solidFill>
              </a:rPr>
              <a:t>presenting</a:t>
            </a:r>
            <a:r>
              <a:rPr lang="es-AR" b="1" i="1" dirty="0" smtClean="0">
                <a:solidFill>
                  <a:srgbClr val="FFFFFF"/>
                </a:solidFill>
              </a:rPr>
              <a:t> </a:t>
            </a:r>
            <a:r>
              <a:rPr lang="es-AR" b="1" i="1" dirty="0" err="1" smtClean="0">
                <a:solidFill>
                  <a:srgbClr val="FFFFFF"/>
                </a:solidFill>
              </a:rPr>
              <a:t>with↑ST</a:t>
            </a:r>
            <a:r>
              <a:rPr lang="es-AR" b="1" i="1" dirty="0" smtClean="0">
                <a:solidFill>
                  <a:srgbClr val="FFFFFF"/>
                </a:solidFill>
              </a:rPr>
              <a:t> </a:t>
            </a:r>
            <a:endParaRPr lang="es-AR" b="1" i="1" dirty="0">
              <a:solidFill>
                <a:srgbClr val="FFFFFF"/>
              </a:solidFill>
            </a:endParaRPr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7563082"/>
              </p:ext>
            </p:extLst>
          </p:nvPr>
        </p:nvGraphicFramePr>
        <p:xfrm>
          <a:off x="214882" y="2470038"/>
          <a:ext cx="8749606" cy="218842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algn="ctr" rotWithShape="0">
                    <a:srgbClr val="000000">
                      <a:alpha val="43137"/>
                    </a:srgbClr>
                  </a:outerShdw>
                </a:effectLst>
                <a:tableStyleId>{5C22544A-7EE6-4342-B048-85BDC9FD1C3A}</a:tableStyleId>
              </a:tblPr>
              <a:tblGrid>
                <a:gridCol w="7028512"/>
                <a:gridCol w="897257"/>
                <a:gridCol w="823837"/>
              </a:tblGrid>
              <a:tr h="390106">
                <a:tc>
                  <a:txBody>
                    <a:bodyPr/>
                    <a:lstStyle/>
                    <a:p>
                      <a:r>
                        <a:rPr lang="es-AR" dirty="0" smtClean="0">
                          <a:solidFill>
                            <a:schemeClr val="tx1"/>
                          </a:solidFill>
                        </a:rPr>
                        <a:t>Recomendaciones</a:t>
                      </a:r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pattFill prst="pct50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r>
                        <a:rPr lang="es-AR" dirty="0" smtClean="0">
                          <a:solidFill>
                            <a:schemeClr val="tx1"/>
                          </a:solidFill>
                        </a:rPr>
                        <a:t>Clase</a:t>
                      </a:r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pattFill prst="pct50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r>
                        <a:rPr lang="es-AR" dirty="0" smtClean="0">
                          <a:solidFill>
                            <a:schemeClr val="tx1"/>
                          </a:solidFill>
                        </a:rPr>
                        <a:t>Nivel</a:t>
                      </a:r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pattFill prst="pct50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11800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+mn-cs"/>
                        </a:rPr>
                        <a:t>Se recomienda que los pacientes que sean transferidos a un centro con capacidad ICP  </a:t>
                      </a:r>
                      <a:r>
                        <a:rPr kumimoji="0" lang="es-ES" sz="2800" b="1" i="0" u="sng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+mn-cs"/>
                        </a:rPr>
                        <a:t>bypaseen</a:t>
                      </a:r>
                      <a:r>
                        <a:rPr kumimoji="0" lang="es-ES" sz="28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+mn-cs"/>
                        </a:rPr>
                        <a:t> la Guardia y la UCC</a:t>
                      </a:r>
                      <a:r>
                        <a:rPr kumimoji="0" lang="es-E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+mn-cs"/>
                        </a:rPr>
                        <a:t> y se </a:t>
                      </a:r>
                      <a:r>
                        <a:rPr kumimoji="0" lang="es-ES" sz="2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+mn-cs"/>
                        </a:rPr>
                        <a:t>trans</a:t>
                      </a:r>
                      <a:r>
                        <a:rPr kumimoji="0" lang="es-E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+mn-cs"/>
                        </a:rPr>
                        <a:t>- </a:t>
                      </a:r>
                      <a:r>
                        <a:rPr kumimoji="0" lang="es-ES" sz="2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+mn-cs"/>
                        </a:rPr>
                        <a:t>fieran</a:t>
                      </a:r>
                      <a:r>
                        <a:rPr kumimoji="0" lang="es-E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+mn-cs"/>
                        </a:rPr>
                        <a:t> directamente a la Sala de HIA.</a:t>
                      </a:r>
                      <a:endParaRPr lang="es-AR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AR" sz="32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es-AR" sz="3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endParaRPr lang="es-AR" sz="3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AR" sz="3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s-AR" sz="3200" b="1" dirty="0" smtClean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146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 txBox="1">
            <a:spLocks/>
          </p:cNvSpPr>
          <p:nvPr/>
        </p:nvSpPr>
        <p:spPr>
          <a:xfrm>
            <a:off x="0" y="1785926"/>
            <a:ext cx="9144032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 spc="-100">
                <a:solidFill>
                  <a:srgbClr val="C1EE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9pPr>
            <a:extLst/>
          </a:lstStyle>
          <a:p>
            <a:pPr algn="ctr" eaLnBrk="1" hangingPunct="1">
              <a:defRPr/>
            </a:pPr>
            <a:r>
              <a:rPr lang="es-ES" altLang="es-ES" sz="30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RED DE HOSPITALES PUBLICOS DE ROSARIO</a:t>
            </a:r>
            <a:br>
              <a:rPr lang="es-ES" altLang="es-ES" sz="30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</a:br>
            <a:r>
              <a:rPr lang="es-ES" altLang="es-ES" sz="30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GRUPO GITMUPRO - IAM</a:t>
            </a:r>
            <a:r>
              <a:rPr lang="es-ES" altLang="es-ES" sz="3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s-ES" altLang="es-ES" sz="3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</a:br>
            <a:endParaRPr lang="es-ES" altLang="es-ES" sz="3000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2 Subtítulo"/>
          <p:cNvSpPr txBox="1">
            <a:spLocks/>
          </p:cNvSpPr>
          <p:nvPr/>
        </p:nvSpPr>
        <p:spPr>
          <a:xfrm>
            <a:off x="323850" y="3399018"/>
            <a:ext cx="8462963" cy="1254118"/>
          </a:xfrm>
          <a:prstGeom prst="rect">
            <a:avLst/>
          </a:prstGeom>
        </p:spPr>
        <p:txBody>
          <a:bodyPr>
            <a:noAutofit/>
          </a:bodyPr>
          <a:lstStyle>
            <a:lvl1pPr marL="411163" indent="-342900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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9775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3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04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3" pitchFamily="18" charset="2"/>
              <a:buChar char="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13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D6ECFF"/>
              </a:buClr>
              <a:buFont typeface="Arial" pitchFamily="34" charset="0"/>
              <a:buNone/>
              <a:defRPr/>
            </a:pPr>
            <a:r>
              <a:rPr lang="es-E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lang="es-E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rupo </a:t>
            </a:r>
            <a:r>
              <a:rPr lang="es-E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s-E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ntegrado de </a:t>
            </a:r>
            <a:r>
              <a:rPr lang="es-E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s-E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rabajo </a:t>
            </a: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D6ECFF"/>
              </a:buClr>
              <a:buFont typeface="Arial" pitchFamily="34" charset="0"/>
              <a:buNone/>
              <a:defRPr/>
            </a:pPr>
            <a:r>
              <a:rPr lang="es-ES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MU</a:t>
            </a:r>
            <a:r>
              <a:rPr lang="es-ES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nicipal</a:t>
            </a:r>
            <a:r>
              <a:rPr lang="es-E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y </a:t>
            </a:r>
            <a:r>
              <a:rPr lang="es-ES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</a:t>
            </a:r>
            <a:r>
              <a:rPr lang="es-ES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vincial</a:t>
            </a:r>
            <a:r>
              <a:rPr lang="es-E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D6ECFF"/>
              </a:buClr>
              <a:buFont typeface="Arial" pitchFamily="34" charset="0"/>
              <a:buNone/>
              <a:defRPr/>
            </a:pPr>
            <a:r>
              <a:rPr lang="es-E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para el tratamiento del </a:t>
            </a:r>
            <a:r>
              <a:rPr lang="es-E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IAM</a:t>
            </a:r>
          </a:p>
          <a:p>
            <a:pPr algn="ctr" eaLnBrk="1" fontAlgn="auto" hangingPunct="1">
              <a:spcAft>
                <a:spcPts val="0"/>
              </a:spcAft>
              <a:buClr>
                <a:srgbClr val="D6ECFF"/>
              </a:buClr>
              <a:buFont typeface="Arial" pitchFamily="34" charset="0"/>
              <a:buChar char="•"/>
              <a:defRPr/>
            </a:pPr>
            <a:endParaRPr lang="es-ES" dirty="0" smtClean="0">
              <a:solidFill>
                <a:srgbClr val="D6EC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4" descr="H:\TARJETA PERSONAL\LOGO GITMUPRO IAM.JPG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5580112" y="285728"/>
            <a:ext cx="2368753" cy="110510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/>
        </p:spPr>
      </p:pic>
      <p:pic>
        <p:nvPicPr>
          <p:cNvPr id="6" name="5 Imagen" descr="H:\TARJETA PERSONAL\LOGO HEMODINAMIA CENTENARIO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78367" y="285728"/>
            <a:ext cx="2385521" cy="110510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1 Título"/>
          <p:cNvSpPr txBox="1">
            <a:spLocks/>
          </p:cNvSpPr>
          <p:nvPr/>
        </p:nvSpPr>
        <p:spPr>
          <a:xfrm>
            <a:off x="1142976" y="5521800"/>
            <a:ext cx="6786610" cy="571496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 spc="-100">
                <a:solidFill>
                  <a:srgbClr val="C1EE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9pPr>
            <a:extLst/>
          </a:lstStyle>
          <a:p>
            <a:pPr algn="ctr" eaLnBrk="1" hangingPunct="1">
              <a:defRPr/>
            </a:pPr>
            <a:r>
              <a:rPr lang="es-ES" altLang="es-ES" sz="32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Dr. Pedro Daniel Zangroniz</a:t>
            </a:r>
          </a:p>
          <a:p>
            <a:pPr algn="ctr" eaLnBrk="1" hangingPunct="1">
              <a:defRPr/>
            </a:pPr>
            <a:r>
              <a:rPr lang="es-ES" altLang="es-ES" sz="32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www.hemodinamiahpc.com.ar</a:t>
            </a:r>
          </a:p>
        </p:txBody>
      </p:sp>
    </p:spTree>
    <p:extLst>
      <p:ext uri="{BB962C8B-B14F-4D97-AF65-F5344CB8AC3E}">
        <p14:creationId xmlns:p14="http://schemas.microsoft.com/office/powerpoint/2010/main" val="127913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1 Rectángulo"/>
          <p:cNvSpPr>
            <a:spLocks noChangeArrowheads="1"/>
          </p:cNvSpPr>
          <p:nvPr/>
        </p:nvSpPr>
        <p:spPr bwMode="auto">
          <a:xfrm>
            <a:off x="107504" y="1977802"/>
            <a:ext cx="857256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algn="just"/>
            <a:r>
              <a:rPr lang="es-ES" altLang="es-ES" sz="3000" b="1" dirty="0" smtClean="0">
                <a:solidFill>
                  <a:prstClr val="white"/>
                </a:solidFill>
                <a:latin typeface="Arial" charset="0"/>
                <a:cs typeface="Arial" charset="0"/>
              </a:rPr>
              <a:t>   Generar un </a:t>
            </a:r>
            <a:r>
              <a:rPr lang="es-ES" altLang="es-ES" sz="3000" b="1" u="sng" dirty="0">
                <a:solidFill>
                  <a:prstClr val="white"/>
                </a:solidFill>
                <a:latin typeface="Arial" charset="0"/>
                <a:cs typeface="Arial" charset="0"/>
              </a:rPr>
              <a:t>sistema </a:t>
            </a:r>
            <a:r>
              <a:rPr lang="es-ES" altLang="es-ES" sz="3000" b="1" u="sng" dirty="0" smtClean="0">
                <a:solidFill>
                  <a:prstClr val="white"/>
                </a:solidFill>
                <a:latin typeface="Arial" charset="0"/>
                <a:cs typeface="Arial" charset="0"/>
              </a:rPr>
              <a:t>en </a:t>
            </a:r>
            <a:r>
              <a:rPr lang="es-ES" altLang="es-ES" sz="3000" b="1" u="sng" dirty="0">
                <a:solidFill>
                  <a:prstClr val="white"/>
                </a:solidFill>
                <a:latin typeface="Arial" charset="0"/>
                <a:cs typeface="Arial" charset="0"/>
              </a:rPr>
              <a:t>Red Integrada </a:t>
            </a:r>
            <a:r>
              <a:rPr lang="es-ES" altLang="es-ES" sz="3000" b="1" u="sng" dirty="0" smtClean="0">
                <a:solidFill>
                  <a:prstClr val="white"/>
                </a:solidFill>
                <a:latin typeface="Arial" charset="0"/>
                <a:cs typeface="Arial" charset="0"/>
              </a:rPr>
              <a:t>entre los </a:t>
            </a:r>
            <a:r>
              <a:rPr lang="es-ES" altLang="es-ES" sz="3000" b="1" u="sng" dirty="0">
                <a:solidFill>
                  <a:prstClr val="white"/>
                </a:solidFill>
                <a:latin typeface="Arial" charset="0"/>
                <a:cs typeface="Arial" charset="0"/>
              </a:rPr>
              <a:t>Hospitales Públicos </a:t>
            </a:r>
            <a:r>
              <a:rPr lang="es-ES" altLang="es-ES" sz="3000" b="1" u="sng" dirty="0" smtClean="0">
                <a:solidFill>
                  <a:prstClr val="white"/>
                </a:solidFill>
                <a:latin typeface="Arial" charset="0"/>
                <a:cs typeface="Arial" charset="0"/>
              </a:rPr>
              <a:t> de </a:t>
            </a:r>
            <a:r>
              <a:rPr lang="es-ES" altLang="es-ES" sz="3000" b="1" u="sng" dirty="0">
                <a:solidFill>
                  <a:prstClr val="white"/>
                </a:solidFill>
                <a:latin typeface="Arial" charset="0"/>
                <a:cs typeface="Arial" charset="0"/>
              </a:rPr>
              <a:t>Rosario</a:t>
            </a:r>
            <a:r>
              <a:rPr lang="es-ES" altLang="es-ES" sz="3000" b="1" dirty="0">
                <a:solidFill>
                  <a:prstClr val="white"/>
                </a:solidFill>
                <a:latin typeface="Arial" charset="0"/>
                <a:cs typeface="Arial" charset="0"/>
              </a:rPr>
              <a:t> </a:t>
            </a:r>
            <a:r>
              <a:rPr lang="es-ES" altLang="es-ES" sz="3000" b="1" dirty="0" smtClean="0">
                <a:solidFill>
                  <a:prstClr val="white"/>
                </a:solidFill>
                <a:latin typeface="Arial" charset="0"/>
                <a:cs typeface="Arial" charset="0"/>
              </a:rPr>
              <a:t>para lograr que TODOS o por lo menos la gran mayoría de los </a:t>
            </a:r>
            <a:r>
              <a:rPr lang="es-ES" altLang="es-ES" sz="3000" b="1" dirty="0">
                <a:solidFill>
                  <a:prstClr val="white"/>
                </a:solidFill>
                <a:latin typeface="Arial" charset="0"/>
                <a:cs typeface="Arial" charset="0"/>
              </a:rPr>
              <a:t>pacientes con IAMCEST </a:t>
            </a:r>
            <a:r>
              <a:rPr lang="es-ES" altLang="es-ES" sz="3000" b="1" dirty="0" smtClean="0">
                <a:solidFill>
                  <a:prstClr val="white"/>
                </a:solidFill>
                <a:latin typeface="Arial" charset="0"/>
                <a:cs typeface="Arial" charset="0"/>
              </a:rPr>
              <a:t>accedan a la mejor estrategia de reperfusión disponible (ICPP). </a:t>
            </a:r>
          </a:p>
          <a:p>
            <a:pPr marL="285750" indent="-285750" algn="ctr">
              <a:buFont typeface="Wingdings" pitchFamily="2" charset="2"/>
              <a:buChar char="q"/>
            </a:pPr>
            <a:endParaRPr lang="es-ES" altLang="es-ES" sz="3000" b="1" dirty="0" smtClean="0">
              <a:solidFill>
                <a:prstClr val="white"/>
              </a:solidFill>
              <a:latin typeface="Arial" charset="0"/>
              <a:cs typeface="Arial" charset="0"/>
            </a:endParaRPr>
          </a:p>
          <a:p>
            <a:pPr marL="285750" indent="-285750"/>
            <a:endParaRPr lang="es-ES" altLang="es-ES" sz="3000" b="1" dirty="0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1 Título"/>
          <p:cNvSpPr txBox="1">
            <a:spLocks/>
          </p:cNvSpPr>
          <p:nvPr/>
        </p:nvSpPr>
        <p:spPr>
          <a:xfrm>
            <a:off x="428625" y="1123528"/>
            <a:ext cx="8229600" cy="64928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 spc="-100">
                <a:solidFill>
                  <a:srgbClr val="C1EE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9pPr>
            <a:extLst/>
          </a:lstStyle>
          <a:p>
            <a:pPr algn="ctr" eaLnBrk="1" hangingPunct="1">
              <a:defRPr/>
            </a:pPr>
            <a:r>
              <a:rPr lang="es-ES" altLang="es-ES" sz="3000" b="1" dirty="0" smtClean="0">
                <a:solidFill>
                  <a:srgbClr val="FFFF00"/>
                </a:solidFill>
                <a:latin typeface="Arial Black" pitchFamily="34" charset="0"/>
              </a:rPr>
              <a:t>Objetivo</a:t>
            </a:r>
          </a:p>
        </p:txBody>
      </p:sp>
      <p:pic>
        <p:nvPicPr>
          <p:cNvPr id="5" name="Picture 4" descr="H:\TARJETA PERSONAL\LOGO GITMUPRO IAM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7738121" y="91778"/>
            <a:ext cx="1334473" cy="6225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/>
        </p:spPr>
      </p:pic>
      <p:cxnSp>
        <p:nvCxnSpPr>
          <p:cNvPr id="6" name="5 Conector recto"/>
          <p:cNvCxnSpPr/>
          <p:nvPr/>
        </p:nvCxnSpPr>
        <p:spPr>
          <a:xfrm>
            <a:off x="0" y="857250"/>
            <a:ext cx="9144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1 Título"/>
          <p:cNvSpPr txBox="1">
            <a:spLocks/>
          </p:cNvSpPr>
          <p:nvPr/>
        </p:nvSpPr>
        <p:spPr>
          <a:xfrm>
            <a:off x="-180975" y="44624"/>
            <a:ext cx="9505950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 spc="-100">
                <a:solidFill>
                  <a:srgbClr val="C1EE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9pPr>
            <a:extLst/>
          </a:lstStyle>
          <a:p>
            <a:pPr algn="ctr" eaLnBrk="1" hangingPunct="1">
              <a:defRPr/>
            </a:pPr>
            <a:r>
              <a:rPr lang="es-ES" altLang="es-ES" sz="1600" b="1" dirty="0" smtClean="0">
                <a:solidFill>
                  <a:srgbClr val="FFFF00"/>
                </a:solidFill>
                <a:latin typeface="Corbel"/>
              </a:rPr>
              <a:t>CÓDIGO INFARTO ROSARIO. </a:t>
            </a:r>
            <a:br>
              <a:rPr lang="es-ES" altLang="es-ES" sz="1600" b="1" dirty="0" smtClean="0">
                <a:solidFill>
                  <a:srgbClr val="FFFF00"/>
                </a:solidFill>
                <a:latin typeface="Corbel"/>
              </a:rPr>
            </a:br>
            <a:r>
              <a:rPr lang="es-ES" altLang="es-ES" sz="1600" b="1" dirty="0" smtClean="0">
                <a:solidFill>
                  <a:srgbClr val="FFFF00"/>
                </a:solidFill>
                <a:latin typeface="Corbel"/>
              </a:rPr>
              <a:t>IMPACTO DE UN MODELO EN RED INTEGRADA EN LA SALUD PÚBLICA.</a:t>
            </a:r>
            <a:r>
              <a:rPr lang="es-AR" altLang="es-ES" sz="1600" b="1" dirty="0" smtClean="0">
                <a:solidFill>
                  <a:srgbClr val="FFFF00"/>
                </a:solidFill>
                <a:latin typeface="Corbel"/>
              </a:rPr>
              <a:t> </a:t>
            </a:r>
            <a:r>
              <a:rPr lang="es-ES" altLang="es-ES" sz="1600" dirty="0" smtClean="0">
                <a:solidFill>
                  <a:srgbClr val="FFFF00"/>
                </a:solidFill>
                <a:latin typeface="Corbel"/>
              </a:rPr>
              <a:t/>
            </a:r>
            <a:br>
              <a:rPr lang="es-ES" altLang="es-ES" sz="1600" dirty="0" smtClean="0">
                <a:solidFill>
                  <a:srgbClr val="FFFF00"/>
                </a:solidFill>
                <a:latin typeface="Corbel"/>
              </a:rPr>
            </a:br>
            <a:endParaRPr lang="es-ES" altLang="es-ES" sz="1600" dirty="0" smtClean="0">
              <a:solidFill>
                <a:srgbClr val="FFFF00"/>
              </a:solidFill>
              <a:latin typeface="Corbel"/>
            </a:endParaRPr>
          </a:p>
        </p:txBody>
      </p:sp>
      <p:pic>
        <p:nvPicPr>
          <p:cNvPr id="8" name="7 Imagen" descr="H:\TARJETA PERSONAL\LOGO HEMODINAMIA CENTENARIO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982" y="91779"/>
            <a:ext cx="1449417" cy="6225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3629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57158" y="571480"/>
            <a:ext cx="850112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000" b="1" dirty="0">
              <a:solidFill>
                <a:srgbClr val="FFFF00"/>
              </a:solidFill>
              <a:latin typeface="Corbel" pitchFamily="34" charset="0"/>
              <a:cs typeface="Arial" pitchFamily="34" charset="0"/>
            </a:endParaRPr>
          </a:p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200" b="1" dirty="0" smtClean="0">
                <a:solidFill>
                  <a:srgbClr val="FFFF00"/>
                </a:solidFill>
                <a:latin typeface="Corbel" pitchFamily="34" charset="0"/>
                <a:cs typeface="Arial" pitchFamily="34" charset="0"/>
              </a:rPr>
              <a:t>    </a:t>
            </a:r>
            <a:r>
              <a:rPr lang="es-ES" sz="3200" b="1" dirty="0" smtClean="0">
                <a:solidFill>
                  <a:srgbClr val="FFFF00"/>
                </a:solidFill>
                <a:latin typeface="Corbel" pitchFamily="34" charset="0"/>
                <a:cs typeface="Arial" pitchFamily="34" charset="0"/>
              </a:rPr>
              <a:t>ROSARIO y sus alrededores</a:t>
            </a:r>
            <a:endParaRPr lang="es-ES" sz="3200" b="1" dirty="0">
              <a:solidFill>
                <a:srgbClr val="FFFF00"/>
              </a:solidFill>
              <a:latin typeface="Corbel" pitchFamily="34" charset="0"/>
              <a:cs typeface="Arial" pitchFamily="34" charset="0"/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-180975" y="44450"/>
            <a:ext cx="9505950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 spc="-100">
                <a:solidFill>
                  <a:srgbClr val="C1EE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9pPr>
            <a:extLst/>
          </a:lstStyle>
          <a:p>
            <a:pPr algn="ctr" eaLnBrk="1" hangingPunct="1">
              <a:defRPr/>
            </a:pPr>
            <a:r>
              <a:rPr lang="es-ES" altLang="es-ES" sz="1600" b="1" dirty="0" smtClean="0">
                <a:solidFill>
                  <a:srgbClr val="FFFF00"/>
                </a:solidFill>
                <a:latin typeface="Corbel"/>
              </a:rPr>
              <a:t>CÓDIGO INFARTO ROSARIO. </a:t>
            </a:r>
            <a:br>
              <a:rPr lang="es-ES" altLang="es-ES" sz="1600" b="1" dirty="0" smtClean="0">
                <a:solidFill>
                  <a:srgbClr val="FFFF00"/>
                </a:solidFill>
                <a:latin typeface="Corbel"/>
              </a:rPr>
            </a:br>
            <a:r>
              <a:rPr lang="es-ES" altLang="es-ES" sz="1600" b="1" dirty="0" smtClean="0">
                <a:solidFill>
                  <a:srgbClr val="FFFF00"/>
                </a:solidFill>
                <a:latin typeface="Corbel"/>
              </a:rPr>
              <a:t>IMPACTO DE UN MODELO EN RED INTEGRADA EN LA SALUD PÚBLICA.</a:t>
            </a:r>
            <a:r>
              <a:rPr lang="es-AR" altLang="es-ES" sz="1600" b="1" dirty="0" smtClean="0">
                <a:solidFill>
                  <a:srgbClr val="FFFF00"/>
                </a:solidFill>
                <a:latin typeface="Corbel"/>
              </a:rPr>
              <a:t> </a:t>
            </a:r>
            <a:r>
              <a:rPr lang="es-ES" altLang="es-ES" sz="1600" dirty="0" smtClean="0">
                <a:solidFill>
                  <a:srgbClr val="FFFF00"/>
                </a:solidFill>
                <a:latin typeface="Corbel"/>
              </a:rPr>
              <a:t/>
            </a:r>
            <a:br>
              <a:rPr lang="es-ES" altLang="es-ES" sz="1600" dirty="0" smtClean="0">
                <a:solidFill>
                  <a:srgbClr val="FFFF00"/>
                </a:solidFill>
                <a:latin typeface="Corbel"/>
              </a:rPr>
            </a:br>
            <a:endParaRPr lang="es-ES" altLang="es-ES" sz="1600" dirty="0" smtClean="0">
              <a:solidFill>
                <a:srgbClr val="FFFF00"/>
              </a:solidFill>
              <a:latin typeface="Corbel"/>
            </a:endParaRPr>
          </a:p>
        </p:txBody>
      </p:sp>
      <p:pic>
        <p:nvPicPr>
          <p:cNvPr id="17413" name="Picture 3"/>
          <p:cNvPicPr>
            <a:picLocks noChangeAspect="1" noChangeArrowheads="1"/>
          </p:cNvPicPr>
          <p:nvPr/>
        </p:nvPicPr>
        <p:blipFill>
          <a:blip r:embed="rId2"/>
          <a:srcRect t="4549"/>
          <a:stretch>
            <a:fillRect/>
          </a:stretch>
        </p:blipFill>
        <p:spPr bwMode="auto">
          <a:xfrm>
            <a:off x="357158" y="1609728"/>
            <a:ext cx="5000660" cy="503398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8" name="Picture 4" descr="H:\TARJETA PERSONAL\LOGO GITMUPRO IAM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7738121" y="91778"/>
            <a:ext cx="1334473" cy="6225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/>
        </p:spPr>
      </p:pic>
      <p:cxnSp>
        <p:nvCxnSpPr>
          <p:cNvPr id="9" name="8 Conector recto"/>
          <p:cNvCxnSpPr/>
          <p:nvPr/>
        </p:nvCxnSpPr>
        <p:spPr>
          <a:xfrm>
            <a:off x="0" y="857250"/>
            <a:ext cx="9144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Arco"/>
          <p:cNvSpPr/>
          <p:nvPr/>
        </p:nvSpPr>
        <p:spPr>
          <a:xfrm rot="15344389">
            <a:off x="569454" y="3200276"/>
            <a:ext cx="4851180" cy="1867925"/>
          </a:xfrm>
          <a:prstGeom prst="arc">
            <a:avLst>
              <a:gd name="adj1" fmla="val 10012674"/>
              <a:gd name="adj2" fmla="val 567741"/>
            </a:avLst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ES" sz="2400" b="1">
              <a:solidFill>
                <a:prstClr val="white"/>
              </a:solidFill>
            </a:endParaRPr>
          </a:p>
        </p:txBody>
      </p:sp>
      <p:pic>
        <p:nvPicPr>
          <p:cNvPr id="11" name="10 Imagen" descr="H:\TARJETA PERSONAL\LOGO HEMODINAMIA CENTENARIO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982" y="91779"/>
            <a:ext cx="1449417" cy="6225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11 CuadroTexto"/>
          <p:cNvSpPr txBox="1"/>
          <p:nvPr/>
        </p:nvSpPr>
        <p:spPr>
          <a:xfrm>
            <a:off x="5572132" y="2889518"/>
            <a:ext cx="3286148" cy="2123658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sz="2200" b="1" dirty="0" smtClean="0">
                <a:solidFill>
                  <a:prstClr val="white"/>
                </a:solidFill>
                <a:cs typeface="Arial" pitchFamily="34" charset="0"/>
              </a:rPr>
              <a:t>El gran Rosario tiene una población de </a:t>
            </a:r>
            <a:r>
              <a:rPr lang="es-AR" sz="2200" b="1" i="1" u="sng" dirty="0" smtClean="0">
                <a:solidFill>
                  <a:prstClr val="white"/>
                </a:solidFill>
                <a:cs typeface="Arial" pitchFamily="34" charset="0"/>
              </a:rPr>
              <a:t>1.268.294</a:t>
            </a:r>
            <a:r>
              <a:rPr lang="es-AR" sz="2200" b="1" dirty="0" smtClean="0">
                <a:solidFill>
                  <a:prstClr val="white"/>
                </a:solidFill>
                <a:cs typeface="Arial" pitchFamily="34" charset="0"/>
              </a:rPr>
              <a:t> y de ellos, cerca de </a:t>
            </a:r>
            <a:r>
              <a:rPr lang="es-AR" sz="2200" b="1" u="sng" dirty="0" smtClean="0">
                <a:solidFill>
                  <a:schemeClr val="bg1"/>
                </a:solidFill>
                <a:cs typeface="Arial" pitchFamily="34" charset="0"/>
              </a:rPr>
              <a:t>400.000</a:t>
            </a:r>
            <a:r>
              <a:rPr lang="es-AR" sz="2200" b="1" dirty="0" smtClean="0">
                <a:solidFill>
                  <a:prstClr val="white"/>
                </a:solidFill>
                <a:cs typeface="Arial" pitchFamily="34" charset="0"/>
              </a:rPr>
              <a:t> (+ del 30%) no posee cobertura social</a:t>
            </a:r>
            <a:endParaRPr lang="es-AR" sz="2200" b="1" dirty="0">
              <a:solidFill>
                <a:prstClr val="white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724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142875" y="6381750"/>
            <a:ext cx="8893175" cy="476250"/>
          </a:xfrm>
          <a:prstGeom prst="rect">
            <a:avLst/>
          </a:prstGeom>
          <a:solidFill>
            <a:srgbClr val="000099">
              <a:alpha val="50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AR" sz="2400" b="1">
              <a:solidFill>
                <a:srgbClr val="3366CC"/>
              </a:solidFill>
              <a:latin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12635"/>
            <a:ext cx="8215370" cy="650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CuadroTexto"/>
          <p:cNvSpPr txBox="1"/>
          <p:nvPr/>
        </p:nvSpPr>
        <p:spPr>
          <a:xfrm>
            <a:off x="5214942" y="4429132"/>
            <a:ext cx="142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b="1" dirty="0" smtClean="0">
                <a:solidFill>
                  <a:srgbClr val="000000"/>
                </a:solidFill>
                <a:latin typeface="Times New Roman" pitchFamily="18" charset="0"/>
              </a:rPr>
              <a:t>C</a:t>
            </a:r>
            <a:endParaRPr lang="es-AR" sz="24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" name="9 Elipse"/>
          <p:cNvSpPr/>
          <p:nvPr/>
        </p:nvSpPr>
        <p:spPr bwMode="auto">
          <a:xfrm>
            <a:off x="2643174" y="357166"/>
            <a:ext cx="285752" cy="285752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s-AR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1" name="10 Elipse"/>
          <p:cNvSpPr/>
          <p:nvPr/>
        </p:nvSpPr>
        <p:spPr bwMode="auto">
          <a:xfrm>
            <a:off x="6000760" y="6429396"/>
            <a:ext cx="214314" cy="214314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s-AR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6215074" y="6407371"/>
            <a:ext cx="12372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b="1" dirty="0" smtClean="0">
                <a:solidFill>
                  <a:srgbClr val="000000"/>
                </a:solidFill>
                <a:latin typeface="Arial Black" pitchFamily="34" charset="0"/>
              </a:rPr>
              <a:t>H. </a:t>
            </a:r>
            <a:r>
              <a:rPr lang="es-AR" sz="1400" b="1" dirty="0" err="1" smtClean="0">
                <a:solidFill>
                  <a:srgbClr val="000000"/>
                </a:solidFill>
                <a:latin typeface="Arial Black" pitchFamily="34" charset="0"/>
              </a:rPr>
              <a:t>Gamen</a:t>
            </a:r>
            <a:endParaRPr lang="es-AR" sz="1400" b="1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9" name="8 Rectángulo"/>
          <p:cNvSpPr/>
          <p:nvPr/>
        </p:nvSpPr>
        <p:spPr bwMode="auto">
          <a:xfrm>
            <a:off x="4286248" y="3286124"/>
            <a:ext cx="1143008" cy="285752"/>
          </a:xfrm>
          <a:prstGeom prst="rect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s-AR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3" name="12 Rectángulo"/>
          <p:cNvSpPr/>
          <p:nvPr/>
        </p:nvSpPr>
        <p:spPr bwMode="auto">
          <a:xfrm>
            <a:off x="2928926" y="357166"/>
            <a:ext cx="1143008" cy="285752"/>
          </a:xfrm>
          <a:prstGeom prst="rect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s-AR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4" name="13 Rectángulo"/>
          <p:cNvSpPr/>
          <p:nvPr/>
        </p:nvSpPr>
        <p:spPr bwMode="auto">
          <a:xfrm>
            <a:off x="4071934" y="3929066"/>
            <a:ext cx="1143008" cy="285752"/>
          </a:xfrm>
          <a:prstGeom prst="rect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s-AR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5" name="14 Rectángulo"/>
          <p:cNvSpPr/>
          <p:nvPr/>
        </p:nvSpPr>
        <p:spPr bwMode="auto">
          <a:xfrm>
            <a:off x="5500694" y="4429132"/>
            <a:ext cx="1143008" cy="285752"/>
          </a:xfrm>
          <a:prstGeom prst="rect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s-AR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6" name="15 Rectángulo"/>
          <p:cNvSpPr/>
          <p:nvPr/>
        </p:nvSpPr>
        <p:spPr bwMode="auto">
          <a:xfrm>
            <a:off x="4929190" y="6215082"/>
            <a:ext cx="1285884" cy="285752"/>
          </a:xfrm>
          <a:prstGeom prst="rect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s-AR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7" name="16 Rectángulo"/>
          <p:cNvSpPr/>
          <p:nvPr/>
        </p:nvSpPr>
        <p:spPr bwMode="auto">
          <a:xfrm>
            <a:off x="6215074" y="6384178"/>
            <a:ext cx="1165238" cy="357190"/>
          </a:xfrm>
          <a:prstGeom prst="rect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s-AR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8" name="17 Rectángulo"/>
          <p:cNvSpPr/>
          <p:nvPr/>
        </p:nvSpPr>
        <p:spPr bwMode="auto">
          <a:xfrm>
            <a:off x="3214678" y="1071546"/>
            <a:ext cx="1143008" cy="285752"/>
          </a:xfrm>
          <a:prstGeom prst="rect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s-AR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9" name="18 Rectángulo"/>
          <p:cNvSpPr/>
          <p:nvPr/>
        </p:nvSpPr>
        <p:spPr bwMode="auto">
          <a:xfrm>
            <a:off x="2285984" y="3714752"/>
            <a:ext cx="1143008" cy="285752"/>
          </a:xfrm>
          <a:prstGeom prst="rect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s-AR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0" name="19 Elipse"/>
          <p:cNvSpPr/>
          <p:nvPr/>
        </p:nvSpPr>
        <p:spPr bwMode="auto">
          <a:xfrm>
            <a:off x="1928794" y="4143380"/>
            <a:ext cx="214314" cy="214314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s-AR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928662" y="4429132"/>
            <a:ext cx="2000264" cy="276999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AR" sz="1200" b="1" dirty="0" smtClean="0">
                <a:solidFill>
                  <a:srgbClr val="000000"/>
                </a:solidFill>
                <a:latin typeface="Arial Black" pitchFamily="34" charset="0"/>
                <a:cs typeface="Arial" pitchFamily="34" charset="0"/>
              </a:rPr>
              <a:t>Policlínico S. Martín</a:t>
            </a:r>
            <a:endParaRPr lang="es-AR" sz="1200" b="1" dirty="0">
              <a:solidFill>
                <a:srgbClr val="000000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5357818" y="1428736"/>
            <a:ext cx="3214710" cy="276999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AR" sz="1200" b="1" dirty="0" smtClean="0">
                <a:solidFill>
                  <a:srgbClr val="000000"/>
                </a:solidFill>
                <a:latin typeface="Arial Black" pitchFamily="34" charset="0"/>
              </a:rPr>
              <a:t>50 Centros de Salud Municipales</a:t>
            </a:r>
            <a:endParaRPr lang="es-AR" sz="1200" b="1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5357818" y="2071678"/>
            <a:ext cx="3214710" cy="276999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AR" sz="1200" b="1" dirty="0" smtClean="0">
                <a:solidFill>
                  <a:srgbClr val="000000"/>
                </a:solidFill>
                <a:latin typeface="Arial Black" pitchFamily="34" charset="0"/>
              </a:rPr>
              <a:t>35 Centros de Salud Provinciales</a:t>
            </a:r>
            <a:endParaRPr lang="es-AR" sz="1200" b="1" dirty="0">
              <a:solidFill>
                <a:srgbClr val="000000"/>
              </a:solidFill>
              <a:latin typeface="Arial Black" pitchFamily="34" charset="0"/>
            </a:endParaRPr>
          </a:p>
        </p:txBody>
      </p:sp>
      <p:pic>
        <p:nvPicPr>
          <p:cNvPr id="25" name="Picture 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1214422"/>
            <a:ext cx="809764" cy="3607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6" name="Picture 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6215082"/>
            <a:ext cx="809764" cy="3607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7" name="Picture 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90732" y="3286124"/>
            <a:ext cx="809764" cy="3607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9" name="28 CuadroTexto"/>
          <p:cNvSpPr txBox="1"/>
          <p:nvPr/>
        </p:nvSpPr>
        <p:spPr>
          <a:xfrm>
            <a:off x="5072066" y="285728"/>
            <a:ext cx="3643338" cy="707886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AR" sz="2000" b="1" dirty="0" smtClean="0">
                <a:solidFill>
                  <a:srgbClr val="000000"/>
                </a:solidFill>
                <a:latin typeface="Arial Black" pitchFamily="34" charset="0"/>
              </a:rPr>
              <a:t>HOSPITALES PUBLICOS DE ROSARIO</a:t>
            </a:r>
            <a:endParaRPr lang="es-AR" sz="2000" b="1" dirty="0">
              <a:solidFill>
                <a:srgbClr val="00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056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 Rectángulo"/>
          <p:cNvSpPr>
            <a:spLocks noChangeArrowheads="1"/>
          </p:cNvSpPr>
          <p:nvPr/>
        </p:nvSpPr>
        <p:spPr bwMode="auto">
          <a:xfrm>
            <a:off x="142844" y="1601499"/>
            <a:ext cx="8572560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1500"/>
              </a:spcBef>
              <a:buFont typeface="Wingdings" pitchFamily="2" charset="2"/>
              <a:buChar char="ü"/>
            </a:pPr>
            <a:r>
              <a:rPr lang="es-ES" altLang="es-ES" sz="2400" b="1" dirty="0" smtClean="0">
                <a:solidFill>
                  <a:prstClr val="white"/>
                </a:solidFill>
                <a:latin typeface="Arial" charset="0"/>
                <a:cs typeface="Arial" charset="0"/>
              </a:rPr>
              <a:t>En septiembre de 2014 se </a:t>
            </a:r>
            <a:r>
              <a:rPr lang="es-ES" altLang="es-ES" sz="2400" b="1" dirty="0">
                <a:solidFill>
                  <a:prstClr val="white"/>
                </a:solidFill>
                <a:latin typeface="Arial" charset="0"/>
                <a:cs typeface="Arial" charset="0"/>
              </a:rPr>
              <a:t>creó </a:t>
            </a:r>
            <a:r>
              <a:rPr lang="es-ES" altLang="es-ES" sz="2400" b="1" dirty="0" smtClean="0">
                <a:solidFill>
                  <a:prstClr val="white"/>
                </a:solidFill>
                <a:latin typeface="Arial" charset="0"/>
                <a:cs typeface="Arial" charset="0"/>
              </a:rPr>
              <a:t>la red de IAM llamada </a:t>
            </a:r>
            <a:r>
              <a:rPr lang="es-ES" altLang="es-ES" sz="24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G</a:t>
            </a:r>
            <a:r>
              <a:rPr lang="es-ES" altLang="es-ES" sz="2400" b="1" dirty="0" smtClean="0">
                <a:solidFill>
                  <a:prstClr val="white"/>
                </a:solidFill>
                <a:latin typeface="Arial" charset="0"/>
                <a:cs typeface="Arial" charset="0"/>
              </a:rPr>
              <a:t>I</a:t>
            </a:r>
            <a:r>
              <a:rPr lang="es-ES" altLang="es-ES" sz="24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T</a:t>
            </a:r>
            <a:r>
              <a:rPr lang="es-ES" altLang="es-ES" sz="2400" b="1" dirty="0" smtClean="0">
                <a:solidFill>
                  <a:prstClr val="white"/>
                </a:solidFill>
                <a:latin typeface="Arial" charset="0"/>
                <a:cs typeface="Arial" charset="0"/>
              </a:rPr>
              <a:t>MU</a:t>
            </a:r>
            <a:r>
              <a:rPr lang="es-ES" altLang="es-ES" sz="24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PRO</a:t>
            </a:r>
            <a:r>
              <a:rPr lang="es-ES" altLang="es-ES" sz="2400" b="1" dirty="0" smtClean="0">
                <a:solidFill>
                  <a:prstClr val="white"/>
                </a:solidFill>
                <a:latin typeface="Arial" charset="0"/>
                <a:cs typeface="Arial" charset="0"/>
              </a:rPr>
              <a:t>-IAM</a:t>
            </a:r>
            <a:r>
              <a:rPr lang="es-ES" altLang="es-ES" sz="2400" b="1" dirty="0">
                <a:solidFill>
                  <a:prstClr val="white"/>
                </a:solidFill>
                <a:latin typeface="Arial" charset="0"/>
                <a:cs typeface="Arial" charset="0"/>
              </a:rPr>
              <a:t>.</a:t>
            </a:r>
            <a:endParaRPr lang="es-ES" altLang="es-ES" sz="2400" b="1" dirty="0" smtClean="0">
              <a:solidFill>
                <a:prstClr val="white"/>
              </a:solidFill>
              <a:latin typeface="Arial" charset="0"/>
              <a:cs typeface="Arial" charset="0"/>
            </a:endParaRPr>
          </a:p>
          <a:p>
            <a:pPr marL="342900" indent="-342900" algn="just">
              <a:spcBef>
                <a:spcPts val="1500"/>
              </a:spcBef>
              <a:buFont typeface="Wingdings" pitchFamily="2" charset="2"/>
              <a:buChar char="ü"/>
            </a:pPr>
            <a:r>
              <a:rPr lang="es-ES" altLang="es-ES" sz="2400" b="1" dirty="0" smtClean="0">
                <a:solidFill>
                  <a:prstClr val="white"/>
                </a:solidFill>
                <a:latin typeface="Arial" charset="0"/>
                <a:cs typeface="Arial" charset="0"/>
              </a:rPr>
              <a:t>Se </a:t>
            </a:r>
            <a:r>
              <a:rPr lang="es-ES" altLang="es-ES" sz="2400" b="1" dirty="0">
                <a:solidFill>
                  <a:prstClr val="white"/>
                </a:solidFill>
                <a:latin typeface="Arial" charset="0"/>
                <a:cs typeface="Arial" charset="0"/>
              </a:rPr>
              <a:t>realizaron reuniones mensuales (Hospitales, </a:t>
            </a:r>
            <a:r>
              <a:rPr lang="es-ES" altLang="es-ES" sz="2400" b="1" dirty="0" smtClean="0">
                <a:solidFill>
                  <a:prstClr val="white"/>
                </a:solidFill>
                <a:latin typeface="Arial" charset="0"/>
                <a:cs typeface="Arial" charset="0"/>
              </a:rPr>
              <a:t>SIES, Secretaria de Salud Pública de la M. de </a:t>
            </a:r>
            <a:r>
              <a:rPr lang="es-ES" altLang="es-ES" sz="2400" b="1" dirty="0">
                <a:solidFill>
                  <a:prstClr val="white"/>
                </a:solidFill>
                <a:latin typeface="Arial" charset="0"/>
                <a:cs typeface="Arial" charset="0"/>
              </a:rPr>
              <a:t>Rosario y </a:t>
            </a:r>
            <a:r>
              <a:rPr lang="es-ES" altLang="es-ES" sz="2400" b="1" dirty="0" smtClean="0">
                <a:solidFill>
                  <a:prstClr val="white"/>
                </a:solidFill>
                <a:latin typeface="Arial" charset="0"/>
                <a:cs typeface="Arial" charset="0"/>
              </a:rPr>
              <a:t>del Ministerio de Salud de la P. </a:t>
            </a:r>
            <a:r>
              <a:rPr lang="es-ES" altLang="es-ES" sz="2400" b="1" dirty="0">
                <a:solidFill>
                  <a:prstClr val="white"/>
                </a:solidFill>
                <a:latin typeface="Arial" charset="0"/>
                <a:cs typeface="Arial" charset="0"/>
              </a:rPr>
              <a:t>de Santa Fe.</a:t>
            </a:r>
          </a:p>
          <a:p>
            <a:pPr marL="342900" indent="-342900" algn="just">
              <a:spcBef>
                <a:spcPts val="1500"/>
              </a:spcBef>
              <a:buFont typeface="Wingdings" pitchFamily="2" charset="2"/>
              <a:buChar char="ü"/>
            </a:pPr>
            <a:r>
              <a:rPr lang="es-ES" altLang="es-ES" sz="2400" b="1" dirty="0">
                <a:solidFill>
                  <a:prstClr val="white"/>
                </a:solidFill>
                <a:latin typeface="Arial" charset="0"/>
                <a:cs typeface="Arial" charset="0"/>
              </a:rPr>
              <a:t>Se reforzó </a:t>
            </a:r>
            <a:r>
              <a:rPr lang="es-ES" altLang="es-ES" sz="2400" b="1" dirty="0" smtClean="0">
                <a:solidFill>
                  <a:prstClr val="white"/>
                </a:solidFill>
                <a:latin typeface="Arial" charset="0"/>
                <a:cs typeface="Arial" charset="0"/>
              </a:rPr>
              <a:t>en su aplicación el </a:t>
            </a:r>
            <a:r>
              <a:rPr lang="es-ES" altLang="es-ES" sz="2400" b="1" dirty="0">
                <a:solidFill>
                  <a:prstClr val="white"/>
                </a:solidFill>
                <a:latin typeface="Arial" charset="0"/>
                <a:cs typeface="Arial" charset="0"/>
              </a:rPr>
              <a:t>concepto </a:t>
            </a:r>
            <a:r>
              <a:rPr lang="es-ES" altLang="es-ES" sz="2400" b="1" dirty="0" smtClean="0">
                <a:solidFill>
                  <a:prstClr val="white"/>
                </a:solidFill>
                <a:latin typeface="Arial" charset="0"/>
                <a:cs typeface="Arial" charset="0"/>
              </a:rPr>
              <a:t>de </a:t>
            </a:r>
            <a:r>
              <a:rPr lang="es-ES" altLang="es-ES" sz="2400" b="1" dirty="0">
                <a:solidFill>
                  <a:prstClr val="white"/>
                </a:solidFill>
                <a:latin typeface="Arial" charset="0"/>
                <a:cs typeface="Arial" charset="0"/>
              </a:rPr>
              <a:t>“Código Infarto = Código Rojo”. </a:t>
            </a:r>
          </a:p>
          <a:p>
            <a:pPr marL="342900" indent="-342900" algn="just">
              <a:spcBef>
                <a:spcPts val="1500"/>
              </a:spcBef>
              <a:buFont typeface="Wingdings" pitchFamily="2" charset="2"/>
              <a:buChar char="ü"/>
            </a:pPr>
            <a:r>
              <a:rPr lang="es-ES" altLang="es-ES" sz="2400" b="1" dirty="0">
                <a:solidFill>
                  <a:prstClr val="white"/>
                </a:solidFill>
                <a:latin typeface="Arial" charset="0"/>
                <a:cs typeface="Arial" charset="0"/>
              </a:rPr>
              <a:t>Se redactó un </a:t>
            </a:r>
            <a:r>
              <a:rPr lang="es-ES" altLang="es-ES" sz="2400" b="1" dirty="0" smtClean="0">
                <a:solidFill>
                  <a:prstClr val="white"/>
                </a:solidFill>
                <a:latin typeface="Arial" charset="0"/>
                <a:cs typeface="Arial" charset="0"/>
              </a:rPr>
              <a:t>protocolo de trabajo. </a:t>
            </a:r>
            <a:endParaRPr lang="es-ES" altLang="es-ES" sz="2400" b="1" dirty="0">
              <a:solidFill>
                <a:prstClr val="white"/>
              </a:solidFill>
              <a:latin typeface="Arial" charset="0"/>
              <a:cs typeface="Arial" charset="0"/>
            </a:endParaRPr>
          </a:p>
          <a:p>
            <a:pPr marL="342900" indent="-342900" algn="just">
              <a:spcBef>
                <a:spcPts val="1500"/>
              </a:spcBef>
              <a:buFont typeface="Wingdings" pitchFamily="2" charset="2"/>
              <a:buChar char="ü"/>
            </a:pPr>
            <a:r>
              <a:rPr lang="es-ES" altLang="es-ES" sz="2400" b="1" dirty="0" smtClean="0">
                <a:solidFill>
                  <a:prstClr val="white"/>
                </a:solidFill>
                <a:latin typeface="Arial" charset="0"/>
                <a:cs typeface="Arial" charset="0"/>
              </a:rPr>
              <a:t>Se realizó capacitación de manera continua </a:t>
            </a:r>
            <a:r>
              <a:rPr lang="es-ES" altLang="es-ES" sz="2400" b="1" dirty="0" smtClean="0">
                <a:solidFill>
                  <a:prstClr val="white"/>
                </a:solidFill>
                <a:latin typeface="Arial" charset="0"/>
                <a:cs typeface="Arial" charset="0"/>
              </a:rPr>
              <a:t>al PCM:  </a:t>
            </a:r>
            <a:r>
              <a:rPr lang="es-ES" altLang="es-ES" sz="2400" b="1" dirty="0" smtClean="0">
                <a:solidFill>
                  <a:prstClr val="white"/>
                </a:solidFill>
                <a:latin typeface="Arial" charset="0"/>
                <a:cs typeface="Arial" charset="0"/>
              </a:rPr>
              <a:t>médicos de guardia externa, médicos de ambulancia, estudiantes del último año, PFO y </a:t>
            </a:r>
            <a:r>
              <a:rPr lang="es-ES" altLang="es-ES" sz="2400" b="1" dirty="0" err="1" smtClean="0">
                <a:solidFill>
                  <a:prstClr val="white"/>
                </a:solidFill>
                <a:latin typeface="Arial" charset="0"/>
                <a:cs typeface="Arial" charset="0"/>
              </a:rPr>
              <a:t>medicatos</a:t>
            </a:r>
            <a:r>
              <a:rPr lang="es-ES" altLang="es-ES" sz="2400" b="1" dirty="0" smtClean="0">
                <a:solidFill>
                  <a:prstClr val="white"/>
                </a:solidFill>
                <a:latin typeface="Arial" charset="0"/>
                <a:cs typeface="Arial" charset="0"/>
              </a:rPr>
              <a:t>. </a:t>
            </a:r>
            <a:endParaRPr lang="es-ES" altLang="es-ES" sz="2400" b="1" dirty="0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pic>
        <p:nvPicPr>
          <p:cNvPr id="6" name="Picture 4" descr="H:\TARJETA PERSONAL\LOGO GITMUPRO IAM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7738121" y="91778"/>
            <a:ext cx="1334473" cy="6225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/>
        </p:spPr>
      </p:pic>
      <p:cxnSp>
        <p:nvCxnSpPr>
          <p:cNvPr id="7" name="6 Conector recto"/>
          <p:cNvCxnSpPr/>
          <p:nvPr/>
        </p:nvCxnSpPr>
        <p:spPr>
          <a:xfrm>
            <a:off x="0" y="857250"/>
            <a:ext cx="9144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1 Título"/>
          <p:cNvSpPr txBox="1">
            <a:spLocks/>
          </p:cNvSpPr>
          <p:nvPr/>
        </p:nvSpPr>
        <p:spPr>
          <a:xfrm>
            <a:off x="-180975" y="44450"/>
            <a:ext cx="9505950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 spc="-100">
                <a:solidFill>
                  <a:srgbClr val="C1EE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9pPr>
            <a:extLst/>
          </a:lstStyle>
          <a:p>
            <a:pPr algn="ctr" eaLnBrk="1" hangingPunct="1">
              <a:defRPr/>
            </a:pPr>
            <a:r>
              <a:rPr lang="es-ES" altLang="es-ES" sz="1600" b="1" dirty="0" smtClean="0">
                <a:solidFill>
                  <a:srgbClr val="FFFF00"/>
                </a:solidFill>
                <a:latin typeface="Corbel"/>
              </a:rPr>
              <a:t>CÓDIGO INFARTO ROSARIO. </a:t>
            </a:r>
            <a:br>
              <a:rPr lang="es-ES" altLang="es-ES" sz="1600" b="1" dirty="0" smtClean="0">
                <a:solidFill>
                  <a:srgbClr val="FFFF00"/>
                </a:solidFill>
                <a:latin typeface="Corbel"/>
              </a:rPr>
            </a:br>
            <a:r>
              <a:rPr lang="es-ES" altLang="es-ES" sz="1600" b="1" dirty="0" smtClean="0">
                <a:solidFill>
                  <a:srgbClr val="FFFF00"/>
                </a:solidFill>
                <a:latin typeface="Corbel"/>
              </a:rPr>
              <a:t>IMPACTO DE UN MODELO EN RED INTEGRADA EN LA SALUD PÚBLICA.</a:t>
            </a:r>
            <a:r>
              <a:rPr lang="es-AR" altLang="es-ES" sz="1600" b="1" dirty="0" smtClean="0">
                <a:solidFill>
                  <a:srgbClr val="FFFF00"/>
                </a:solidFill>
                <a:latin typeface="Corbel"/>
              </a:rPr>
              <a:t> </a:t>
            </a:r>
            <a:r>
              <a:rPr lang="es-ES" altLang="es-ES" sz="1600" dirty="0" smtClean="0">
                <a:solidFill>
                  <a:srgbClr val="FFFF00"/>
                </a:solidFill>
                <a:latin typeface="Corbel"/>
              </a:rPr>
              <a:t/>
            </a:r>
            <a:br>
              <a:rPr lang="es-ES" altLang="es-ES" sz="1600" dirty="0" smtClean="0">
                <a:solidFill>
                  <a:srgbClr val="FFFF00"/>
                </a:solidFill>
                <a:latin typeface="Corbel"/>
              </a:rPr>
            </a:br>
            <a:endParaRPr lang="es-ES" altLang="es-ES" sz="1600" dirty="0" smtClean="0">
              <a:solidFill>
                <a:srgbClr val="FFFF00"/>
              </a:solidFill>
              <a:latin typeface="Corbel"/>
            </a:endParaRPr>
          </a:p>
        </p:txBody>
      </p:sp>
      <p:pic>
        <p:nvPicPr>
          <p:cNvPr id="9" name="8 Imagen" descr="H:\TARJETA PERSONAL\LOGO HEMODINAMIA CENTENARIO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982" y="91779"/>
            <a:ext cx="1449417" cy="6225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1 Título"/>
          <p:cNvSpPr txBox="1">
            <a:spLocks/>
          </p:cNvSpPr>
          <p:nvPr/>
        </p:nvSpPr>
        <p:spPr>
          <a:xfrm>
            <a:off x="428625" y="980728"/>
            <a:ext cx="8229600" cy="64928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 spc="-100">
                <a:solidFill>
                  <a:srgbClr val="C1EE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9pPr>
            <a:extLst/>
          </a:lstStyle>
          <a:p>
            <a:pPr algn="ctr" eaLnBrk="1" hangingPunct="1">
              <a:defRPr/>
            </a:pPr>
            <a:r>
              <a:rPr lang="es-ES" altLang="es-ES" sz="3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Características de la Red</a:t>
            </a:r>
          </a:p>
        </p:txBody>
      </p:sp>
    </p:spTree>
    <p:extLst>
      <p:ext uri="{BB962C8B-B14F-4D97-AF65-F5344CB8AC3E}">
        <p14:creationId xmlns:p14="http://schemas.microsoft.com/office/powerpoint/2010/main" val="2712200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 Rectángulo"/>
          <p:cNvSpPr>
            <a:spLocks noChangeArrowheads="1"/>
          </p:cNvSpPr>
          <p:nvPr/>
        </p:nvSpPr>
        <p:spPr bwMode="auto">
          <a:xfrm>
            <a:off x="214282" y="1628800"/>
            <a:ext cx="857256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1200"/>
              </a:spcBef>
              <a:buFont typeface="Wingdings" pitchFamily="2" charset="2"/>
              <a:buChar char="ü"/>
            </a:pPr>
            <a:r>
              <a:rPr lang="es-ES" altLang="es-ES" sz="2400" b="1" dirty="0" smtClean="0">
                <a:solidFill>
                  <a:prstClr val="white"/>
                </a:solidFill>
                <a:latin typeface="Arial" charset="0"/>
                <a:cs typeface="Arial" charset="0"/>
              </a:rPr>
              <a:t>Se </a:t>
            </a:r>
            <a:r>
              <a:rPr lang="es-ES" altLang="es-ES" sz="2400" b="1" dirty="0">
                <a:solidFill>
                  <a:prstClr val="white"/>
                </a:solidFill>
                <a:latin typeface="Arial" charset="0"/>
                <a:cs typeface="Arial" charset="0"/>
              </a:rPr>
              <a:t>adoptó el compromiso de disponibilidad de camas permanentes</a:t>
            </a:r>
            <a:r>
              <a:rPr lang="es-ES" altLang="es-ES" sz="2400" b="1" dirty="0" smtClean="0">
                <a:solidFill>
                  <a:prstClr val="white"/>
                </a:solidFill>
                <a:latin typeface="Arial" charset="0"/>
                <a:cs typeface="Arial" charset="0"/>
              </a:rPr>
              <a:t>. (UCO en HIA)</a:t>
            </a:r>
            <a:endParaRPr lang="es-ES" altLang="es-ES" sz="2400" b="1" dirty="0">
              <a:solidFill>
                <a:prstClr val="white"/>
              </a:solidFill>
              <a:latin typeface="Arial" charset="0"/>
              <a:cs typeface="Arial" charset="0"/>
            </a:endParaRPr>
          </a:p>
          <a:p>
            <a:pPr marL="342900" indent="-342900" algn="just">
              <a:spcBef>
                <a:spcPts val="2400"/>
              </a:spcBef>
              <a:buFont typeface="Wingdings" pitchFamily="2" charset="2"/>
              <a:buChar char="ü"/>
            </a:pPr>
            <a:r>
              <a:rPr lang="es-ES" altLang="es-ES" sz="2400" b="1" dirty="0" smtClean="0">
                <a:solidFill>
                  <a:prstClr val="white"/>
                </a:solidFill>
                <a:latin typeface="Arial" charset="0"/>
                <a:cs typeface="Arial" charset="0"/>
              </a:rPr>
              <a:t>Se </a:t>
            </a:r>
            <a:r>
              <a:rPr lang="es-ES" altLang="es-ES" sz="2400" b="1" dirty="0">
                <a:solidFill>
                  <a:prstClr val="white"/>
                </a:solidFill>
                <a:latin typeface="Arial" charset="0"/>
                <a:cs typeface="Arial" charset="0"/>
              </a:rPr>
              <a:t>registraron todos los datos </a:t>
            </a:r>
            <a:r>
              <a:rPr lang="es-ES" altLang="es-ES" sz="2400" b="1" dirty="0" smtClean="0">
                <a:solidFill>
                  <a:prstClr val="white"/>
                </a:solidFill>
                <a:latin typeface="Arial" charset="0"/>
                <a:cs typeface="Arial" charset="0"/>
              </a:rPr>
              <a:t>(especialmente los tiempos) en </a:t>
            </a:r>
            <a:r>
              <a:rPr lang="es-ES" altLang="es-ES" sz="2400" b="1" dirty="0">
                <a:solidFill>
                  <a:prstClr val="white"/>
                </a:solidFill>
                <a:latin typeface="Arial" charset="0"/>
                <a:cs typeface="Arial" charset="0"/>
              </a:rPr>
              <a:t>una base de </a:t>
            </a:r>
            <a:r>
              <a:rPr lang="es-ES" altLang="es-ES" sz="2400" b="1" dirty="0" smtClean="0">
                <a:solidFill>
                  <a:prstClr val="white"/>
                </a:solidFill>
                <a:latin typeface="Arial" charset="0"/>
                <a:cs typeface="Arial" charset="0"/>
              </a:rPr>
              <a:t>datos prospectiva.</a:t>
            </a:r>
            <a:endParaRPr lang="es-ES" altLang="es-ES" sz="2400" b="1" dirty="0">
              <a:solidFill>
                <a:prstClr val="white"/>
              </a:solidFill>
              <a:latin typeface="Arial" charset="0"/>
              <a:cs typeface="Arial" charset="0"/>
            </a:endParaRPr>
          </a:p>
          <a:p>
            <a:pPr marL="342900" indent="-342900" algn="just">
              <a:spcBef>
                <a:spcPts val="2400"/>
              </a:spcBef>
              <a:buFont typeface="Wingdings" pitchFamily="2" charset="2"/>
              <a:buChar char="ü"/>
            </a:pPr>
            <a:r>
              <a:rPr lang="es-ES" altLang="es-ES" sz="2400" b="1" dirty="0" smtClean="0">
                <a:solidFill>
                  <a:prstClr val="white"/>
                </a:solidFill>
                <a:latin typeface="Arial" charset="0"/>
                <a:cs typeface="Arial" charset="0"/>
              </a:rPr>
              <a:t>Se generó un </a:t>
            </a:r>
            <a:r>
              <a:rPr lang="es-ES" altLang="es-ES" sz="2400" b="1" dirty="0" err="1" smtClean="0">
                <a:solidFill>
                  <a:prstClr val="white"/>
                </a:solidFill>
                <a:latin typeface="Arial" charset="0"/>
                <a:cs typeface="Arial" charset="0"/>
              </a:rPr>
              <a:t>feedback</a:t>
            </a:r>
            <a:r>
              <a:rPr lang="es-ES" altLang="es-ES" sz="2400" b="1" dirty="0" smtClean="0">
                <a:solidFill>
                  <a:prstClr val="white"/>
                </a:solidFill>
                <a:latin typeface="Arial" charset="0"/>
                <a:cs typeface="Arial" charset="0"/>
              </a:rPr>
              <a:t> </a:t>
            </a:r>
            <a:r>
              <a:rPr lang="es-ES" altLang="es-ES" sz="2400" b="1" dirty="0">
                <a:solidFill>
                  <a:prstClr val="white"/>
                </a:solidFill>
                <a:latin typeface="Arial" charset="0"/>
                <a:cs typeface="Arial" charset="0"/>
              </a:rPr>
              <a:t>de información con el hospital derivante post </a:t>
            </a:r>
            <a:r>
              <a:rPr lang="es-ES" altLang="es-ES" sz="2400" b="1" dirty="0" smtClean="0">
                <a:solidFill>
                  <a:prstClr val="white"/>
                </a:solidFill>
                <a:latin typeface="Arial" charset="0"/>
                <a:cs typeface="Arial" charset="0"/>
              </a:rPr>
              <a:t>ICPP vía mail.</a:t>
            </a:r>
          </a:p>
          <a:p>
            <a:pPr marL="342900" indent="-342900" algn="just">
              <a:spcBef>
                <a:spcPts val="2400"/>
              </a:spcBef>
              <a:buFont typeface="Wingdings" pitchFamily="2" charset="2"/>
              <a:buChar char="ü"/>
            </a:pPr>
            <a:r>
              <a:rPr lang="es-ES" altLang="es-ES" sz="2400" b="1" u="sng" dirty="0" smtClean="0">
                <a:solidFill>
                  <a:prstClr val="white"/>
                </a:solidFill>
                <a:latin typeface="Arial" charset="0"/>
                <a:cs typeface="Arial" charset="0"/>
              </a:rPr>
              <a:t>Desde hace 2 meses</a:t>
            </a:r>
            <a:r>
              <a:rPr lang="es-ES" altLang="es-ES" sz="2400" b="1" dirty="0" smtClean="0">
                <a:solidFill>
                  <a:prstClr val="white"/>
                </a:solidFill>
                <a:latin typeface="Arial" charset="0"/>
                <a:cs typeface="Arial" charset="0"/>
              </a:rPr>
              <a:t> todas las derivaciones desde los Hospitales de la Red se hacen de manera directa a la Sala de Hemodinamia</a:t>
            </a:r>
            <a:r>
              <a:rPr lang="es-ES" altLang="es-ES" sz="2400" b="1" dirty="0" smtClean="0">
                <a:solidFill>
                  <a:prstClr val="white"/>
                </a:solidFill>
                <a:latin typeface="Arial" charset="0"/>
                <a:cs typeface="Arial" charset="0"/>
              </a:rPr>
              <a:t>. (envío de ECG </a:t>
            </a:r>
            <a:r>
              <a:rPr lang="es-ES" altLang="es-ES" sz="2400" b="1" dirty="0" err="1" smtClean="0">
                <a:solidFill>
                  <a:prstClr val="white"/>
                </a:solidFill>
                <a:latin typeface="Arial" charset="0"/>
                <a:cs typeface="Arial" charset="0"/>
              </a:rPr>
              <a:t>trans</a:t>
            </a:r>
            <a:r>
              <a:rPr lang="es-ES" altLang="es-ES" sz="2400" b="1" dirty="0" smtClean="0">
                <a:solidFill>
                  <a:prstClr val="white"/>
                </a:solidFill>
                <a:latin typeface="Arial" charset="0"/>
                <a:cs typeface="Arial" charset="0"/>
              </a:rPr>
              <a:t>-telefónico)</a:t>
            </a:r>
            <a:endParaRPr lang="es-ES" altLang="es-ES" sz="2400" b="1" dirty="0" smtClean="0">
              <a:solidFill>
                <a:prstClr val="white"/>
              </a:solidFill>
              <a:latin typeface="Arial" charset="0"/>
              <a:cs typeface="Arial" charset="0"/>
            </a:endParaRPr>
          </a:p>
          <a:p>
            <a:pPr marL="342900" indent="-342900" algn="just">
              <a:spcBef>
                <a:spcPts val="2400"/>
              </a:spcBef>
              <a:buFont typeface="Wingdings" pitchFamily="2" charset="2"/>
              <a:buChar char="ü"/>
            </a:pPr>
            <a:r>
              <a:rPr lang="es-ES" altLang="es-ES" sz="2400" b="1" u="sng" dirty="0" smtClean="0">
                <a:solidFill>
                  <a:prstClr val="white"/>
                </a:solidFill>
                <a:latin typeface="Arial" charset="0"/>
                <a:cs typeface="Arial" charset="0"/>
              </a:rPr>
              <a:t>Proyecto 2018</a:t>
            </a:r>
            <a:r>
              <a:rPr lang="es-ES" altLang="es-ES" sz="2400" b="1" dirty="0" smtClean="0">
                <a:solidFill>
                  <a:prstClr val="white"/>
                </a:solidFill>
                <a:latin typeface="Arial" charset="0"/>
                <a:cs typeface="Arial" charset="0"/>
              </a:rPr>
              <a:t>: activación directa desde ambulancias</a:t>
            </a:r>
            <a:endParaRPr lang="es-ES" altLang="es-ES" sz="2400" b="1" dirty="0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pic>
        <p:nvPicPr>
          <p:cNvPr id="6" name="Picture 4" descr="H:\TARJETA PERSONAL\LOGO GITMUPRO IAM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7738121" y="91778"/>
            <a:ext cx="1334473" cy="6225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/>
        </p:spPr>
      </p:pic>
      <p:cxnSp>
        <p:nvCxnSpPr>
          <p:cNvPr id="7" name="6 Conector recto"/>
          <p:cNvCxnSpPr/>
          <p:nvPr/>
        </p:nvCxnSpPr>
        <p:spPr>
          <a:xfrm>
            <a:off x="0" y="857250"/>
            <a:ext cx="9144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1 Título"/>
          <p:cNvSpPr txBox="1">
            <a:spLocks/>
          </p:cNvSpPr>
          <p:nvPr/>
        </p:nvSpPr>
        <p:spPr>
          <a:xfrm>
            <a:off x="-180975" y="44450"/>
            <a:ext cx="9505950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 spc="-100">
                <a:solidFill>
                  <a:srgbClr val="C1EE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9pPr>
            <a:extLst/>
          </a:lstStyle>
          <a:p>
            <a:pPr algn="ctr" eaLnBrk="1" hangingPunct="1">
              <a:defRPr/>
            </a:pPr>
            <a:r>
              <a:rPr lang="es-ES" altLang="es-ES" sz="1600" b="1" dirty="0" smtClean="0">
                <a:solidFill>
                  <a:srgbClr val="FFFF00"/>
                </a:solidFill>
                <a:latin typeface="Corbel"/>
              </a:rPr>
              <a:t>CÓDIGO INFARTO ROSARIO. </a:t>
            </a:r>
            <a:br>
              <a:rPr lang="es-ES" altLang="es-ES" sz="1600" b="1" dirty="0" smtClean="0">
                <a:solidFill>
                  <a:srgbClr val="FFFF00"/>
                </a:solidFill>
                <a:latin typeface="Corbel"/>
              </a:rPr>
            </a:br>
            <a:r>
              <a:rPr lang="es-ES" altLang="es-ES" sz="1600" b="1" dirty="0" smtClean="0">
                <a:solidFill>
                  <a:srgbClr val="FFFF00"/>
                </a:solidFill>
                <a:latin typeface="Corbel"/>
              </a:rPr>
              <a:t>IMPACTO DE UN MODELO EN RED INTEGRADA EN LA SALUD PÚBLICA.</a:t>
            </a:r>
            <a:r>
              <a:rPr lang="es-AR" altLang="es-ES" sz="1600" b="1" dirty="0" smtClean="0">
                <a:solidFill>
                  <a:srgbClr val="FFFF00"/>
                </a:solidFill>
                <a:latin typeface="Corbel"/>
              </a:rPr>
              <a:t> </a:t>
            </a:r>
            <a:r>
              <a:rPr lang="es-ES" altLang="es-ES" sz="1600" dirty="0" smtClean="0">
                <a:solidFill>
                  <a:srgbClr val="FFFF00"/>
                </a:solidFill>
                <a:latin typeface="Corbel"/>
              </a:rPr>
              <a:t/>
            </a:r>
            <a:br>
              <a:rPr lang="es-ES" altLang="es-ES" sz="1600" dirty="0" smtClean="0">
                <a:solidFill>
                  <a:srgbClr val="FFFF00"/>
                </a:solidFill>
                <a:latin typeface="Corbel"/>
              </a:rPr>
            </a:br>
            <a:endParaRPr lang="es-ES" altLang="es-ES" sz="1600" dirty="0" smtClean="0">
              <a:solidFill>
                <a:srgbClr val="FFFF00"/>
              </a:solidFill>
              <a:latin typeface="Corbel"/>
            </a:endParaRPr>
          </a:p>
        </p:txBody>
      </p:sp>
      <p:pic>
        <p:nvPicPr>
          <p:cNvPr id="9" name="8 Imagen" descr="H:\TARJETA PERSONAL\LOGO HEMODINAMIA CENTENARIO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982" y="91779"/>
            <a:ext cx="1449417" cy="6225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1 Título"/>
          <p:cNvSpPr txBox="1">
            <a:spLocks/>
          </p:cNvSpPr>
          <p:nvPr/>
        </p:nvSpPr>
        <p:spPr>
          <a:xfrm>
            <a:off x="428625" y="980728"/>
            <a:ext cx="8229600" cy="64928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 spc="-100">
                <a:solidFill>
                  <a:srgbClr val="C1EE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9pPr>
            <a:extLst/>
          </a:lstStyle>
          <a:p>
            <a:pPr algn="ctr" eaLnBrk="1" hangingPunct="1">
              <a:defRPr/>
            </a:pPr>
            <a:r>
              <a:rPr lang="es-ES" altLang="es-ES" sz="3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Características de la Red</a:t>
            </a:r>
          </a:p>
        </p:txBody>
      </p:sp>
    </p:spTree>
    <p:extLst>
      <p:ext uri="{BB962C8B-B14F-4D97-AF65-F5344CB8AC3E}">
        <p14:creationId xmlns:p14="http://schemas.microsoft.com/office/powerpoint/2010/main" val="2809491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Flecha derecha"/>
          <p:cNvSpPr/>
          <p:nvPr/>
        </p:nvSpPr>
        <p:spPr>
          <a:xfrm>
            <a:off x="1785938" y="5229225"/>
            <a:ext cx="6000750" cy="700088"/>
          </a:xfrm>
          <a:prstGeom prst="rightArrow">
            <a:avLst>
              <a:gd name="adj1" fmla="val 50000"/>
              <a:gd name="adj2" fmla="val 27480"/>
            </a:avLst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400" b="1">
              <a:solidFill>
                <a:prstClr val="black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924050" y="2998788"/>
            <a:ext cx="1860550" cy="1223962"/>
          </a:xfrm>
          <a:prstGeom prst="rect">
            <a:avLst/>
          </a:prstGeom>
          <a:solidFill>
            <a:srgbClr val="FFFFCC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400" b="1">
              <a:solidFill>
                <a:prstClr val="black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3929058" y="2998332"/>
            <a:ext cx="3678237" cy="1252537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400" b="1">
              <a:solidFill>
                <a:prstClr val="black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930650" y="4294188"/>
            <a:ext cx="1085850" cy="920750"/>
          </a:xfrm>
          <a:prstGeom prst="rect">
            <a:avLst/>
          </a:prstGeom>
          <a:solidFill>
            <a:schemeClr val="tx2">
              <a:lumMod val="9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400" b="1">
              <a:solidFill>
                <a:prstClr val="black"/>
              </a:solidFill>
            </a:endParaRPr>
          </a:p>
        </p:txBody>
      </p:sp>
      <p:sp>
        <p:nvSpPr>
          <p:cNvPr id="6" name="12 CuadroTexto"/>
          <p:cNvSpPr txBox="1">
            <a:spLocks noChangeArrowheads="1"/>
          </p:cNvSpPr>
          <p:nvPr/>
        </p:nvSpPr>
        <p:spPr bwMode="auto">
          <a:xfrm>
            <a:off x="785786" y="1568223"/>
            <a:ext cx="2071702" cy="646331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solidFill>
              <a:schemeClr val="bg1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>
              <a:defRPr/>
            </a:pPr>
            <a:r>
              <a:rPr lang="es-ES" altLang="es-ES" sz="1800" dirty="0" smtClean="0">
                <a:solidFill>
                  <a:prstClr val="black"/>
                </a:solidFill>
                <a:latin typeface="Corbel"/>
              </a:rPr>
              <a:t>INICIO DE SÍNTOMAS</a:t>
            </a:r>
          </a:p>
        </p:txBody>
      </p:sp>
      <p:sp>
        <p:nvSpPr>
          <p:cNvPr id="7" name="14 CuadroTexto"/>
          <p:cNvSpPr txBox="1">
            <a:spLocks noChangeArrowheads="1"/>
          </p:cNvSpPr>
          <p:nvPr/>
        </p:nvSpPr>
        <p:spPr bwMode="auto">
          <a:xfrm>
            <a:off x="3071813" y="1568223"/>
            <a:ext cx="1584325" cy="461665"/>
          </a:xfrm>
          <a:prstGeom prst="rect">
            <a:avLst/>
          </a:prstGeom>
          <a:solidFill>
            <a:schemeClr val="tx1">
              <a:lumMod val="75000"/>
            </a:schemeClr>
          </a:solidFill>
          <a:ln w="38100">
            <a:solidFill>
              <a:schemeClr val="bg1"/>
            </a:solidFill>
          </a:ln>
          <a:extLst/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>
              <a:defRPr/>
            </a:pPr>
            <a:r>
              <a:rPr lang="es-ES" altLang="es-ES" sz="1800" dirty="0" smtClean="0">
                <a:solidFill>
                  <a:prstClr val="black"/>
                </a:solidFill>
                <a:latin typeface="Corbel"/>
              </a:rPr>
              <a:t> </a:t>
            </a:r>
            <a:r>
              <a:rPr lang="es-ES" altLang="es-ES" dirty="0" smtClean="0">
                <a:solidFill>
                  <a:prstClr val="black"/>
                </a:solidFill>
                <a:latin typeface="Corbel"/>
              </a:rPr>
              <a:t>PCM</a:t>
            </a:r>
          </a:p>
        </p:txBody>
      </p:sp>
      <p:sp>
        <p:nvSpPr>
          <p:cNvPr id="8" name="16 CuadroTexto"/>
          <p:cNvSpPr txBox="1">
            <a:spLocks noChangeArrowheads="1"/>
          </p:cNvSpPr>
          <p:nvPr/>
        </p:nvSpPr>
        <p:spPr bwMode="auto">
          <a:xfrm>
            <a:off x="1643063" y="3143250"/>
            <a:ext cx="2428875" cy="8302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>
              <a:defRPr/>
            </a:pPr>
            <a:r>
              <a:rPr lang="es-ES" altLang="es-ES" dirty="0" smtClean="0">
                <a:solidFill>
                  <a:prstClr val="black"/>
                </a:solidFill>
                <a:latin typeface="Corbel"/>
              </a:rPr>
              <a:t>TIEMPO </a:t>
            </a:r>
          </a:p>
          <a:p>
            <a:pPr algn="ctr" eaLnBrk="1" hangingPunct="1">
              <a:defRPr/>
            </a:pPr>
            <a:r>
              <a:rPr lang="es-ES" altLang="es-ES" dirty="0" smtClean="0">
                <a:solidFill>
                  <a:prstClr val="black"/>
                </a:solidFill>
                <a:latin typeface="Corbel"/>
              </a:rPr>
              <a:t>PACIENTE</a:t>
            </a:r>
          </a:p>
        </p:txBody>
      </p:sp>
      <p:sp>
        <p:nvSpPr>
          <p:cNvPr id="9" name="17 CuadroTexto"/>
          <p:cNvSpPr txBox="1">
            <a:spLocks noChangeArrowheads="1"/>
          </p:cNvSpPr>
          <p:nvPr/>
        </p:nvSpPr>
        <p:spPr bwMode="auto">
          <a:xfrm>
            <a:off x="4286250" y="3143248"/>
            <a:ext cx="2928938" cy="83026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>
              <a:defRPr/>
            </a:pPr>
            <a:r>
              <a:rPr lang="es-ES" altLang="es-ES" dirty="0" smtClean="0">
                <a:solidFill>
                  <a:prstClr val="black"/>
                </a:solidFill>
                <a:latin typeface="Corbel"/>
              </a:rPr>
              <a:t>TIEMPO DEL SISTEMA</a:t>
            </a:r>
          </a:p>
        </p:txBody>
      </p:sp>
      <p:sp>
        <p:nvSpPr>
          <p:cNvPr id="10" name="18 CuadroTexto"/>
          <p:cNvSpPr txBox="1">
            <a:spLocks noChangeArrowheads="1"/>
          </p:cNvSpPr>
          <p:nvPr/>
        </p:nvSpPr>
        <p:spPr bwMode="auto">
          <a:xfrm>
            <a:off x="3775075" y="4429125"/>
            <a:ext cx="1439863" cy="584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>
              <a:defRPr/>
            </a:pPr>
            <a:r>
              <a:rPr lang="es-ES" altLang="es-ES" sz="1600" i="1" dirty="0" smtClean="0">
                <a:solidFill>
                  <a:prstClr val="black"/>
                </a:solidFill>
                <a:latin typeface="Corbel"/>
              </a:rPr>
              <a:t>Tiempo de</a:t>
            </a:r>
          </a:p>
          <a:p>
            <a:pPr algn="ctr" eaLnBrk="1" hangingPunct="1">
              <a:defRPr/>
            </a:pPr>
            <a:r>
              <a:rPr lang="es-ES" altLang="es-ES" sz="1600" i="1" dirty="0" smtClean="0">
                <a:solidFill>
                  <a:prstClr val="black"/>
                </a:solidFill>
                <a:latin typeface="Corbel"/>
              </a:rPr>
              <a:t>Activación</a:t>
            </a:r>
          </a:p>
        </p:txBody>
      </p:sp>
      <p:sp>
        <p:nvSpPr>
          <p:cNvPr id="11" name="21 CuadroTexto"/>
          <p:cNvSpPr txBox="1">
            <a:spLocks noChangeArrowheads="1"/>
          </p:cNvSpPr>
          <p:nvPr/>
        </p:nvSpPr>
        <p:spPr bwMode="auto">
          <a:xfrm>
            <a:off x="2232025" y="5357813"/>
            <a:ext cx="4816475" cy="46196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>
              <a:defRPr/>
            </a:pPr>
            <a:r>
              <a:rPr lang="es-ES" altLang="es-ES" dirty="0" smtClean="0">
                <a:solidFill>
                  <a:prstClr val="black"/>
                </a:solidFill>
                <a:latin typeface="Corbel"/>
              </a:rPr>
              <a:t>TIEMPO DE ISQUEMIA TOTAL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6230938" y="4294188"/>
            <a:ext cx="1311275" cy="920750"/>
          </a:xfrm>
          <a:prstGeom prst="rect">
            <a:avLst/>
          </a:prstGeom>
          <a:solidFill>
            <a:schemeClr val="tx2">
              <a:lumMod val="9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400" b="1">
              <a:solidFill>
                <a:prstClr val="black"/>
              </a:solidFill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5011738" y="4294188"/>
            <a:ext cx="1228725" cy="920750"/>
          </a:xfrm>
          <a:prstGeom prst="rect">
            <a:avLst/>
          </a:prstGeom>
          <a:solidFill>
            <a:schemeClr val="tx2">
              <a:lumMod val="9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400" b="1">
              <a:solidFill>
                <a:prstClr val="black"/>
              </a:solidFill>
            </a:endParaRPr>
          </a:p>
        </p:txBody>
      </p:sp>
      <p:sp>
        <p:nvSpPr>
          <p:cNvPr id="14" name="18 CuadroTexto"/>
          <p:cNvSpPr txBox="1">
            <a:spLocks noChangeArrowheads="1"/>
          </p:cNvSpPr>
          <p:nvPr/>
        </p:nvSpPr>
        <p:spPr bwMode="auto">
          <a:xfrm>
            <a:off x="4940300" y="4405313"/>
            <a:ext cx="1439863" cy="584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>
              <a:defRPr/>
            </a:pPr>
            <a:r>
              <a:rPr lang="es-ES" altLang="es-ES" sz="1600" i="1" dirty="0" smtClean="0">
                <a:solidFill>
                  <a:prstClr val="black"/>
                </a:solidFill>
                <a:latin typeface="Corbel"/>
              </a:rPr>
              <a:t>Tiempo de</a:t>
            </a:r>
          </a:p>
          <a:p>
            <a:pPr algn="ctr" eaLnBrk="1" hangingPunct="1">
              <a:defRPr/>
            </a:pPr>
            <a:r>
              <a:rPr lang="es-ES" altLang="es-ES" sz="1600" i="1" dirty="0" smtClean="0">
                <a:solidFill>
                  <a:prstClr val="black"/>
                </a:solidFill>
                <a:latin typeface="Corbel"/>
              </a:rPr>
              <a:t>Traslado</a:t>
            </a:r>
          </a:p>
        </p:txBody>
      </p:sp>
      <p:sp>
        <p:nvSpPr>
          <p:cNvPr id="15" name="18 CuadroTexto"/>
          <p:cNvSpPr txBox="1">
            <a:spLocks noChangeArrowheads="1"/>
          </p:cNvSpPr>
          <p:nvPr/>
        </p:nvSpPr>
        <p:spPr bwMode="auto">
          <a:xfrm>
            <a:off x="6156325" y="4405313"/>
            <a:ext cx="1439863" cy="584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>
              <a:defRPr/>
            </a:pPr>
            <a:r>
              <a:rPr lang="es-ES" altLang="es-ES" sz="1600" i="1" dirty="0" smtClean="0">
                <a:solidFill>
                  <a:prstClr val="black"/>
                </a:solidFill>
                <a:latin typeface="Corbel"/>
              </a:rPr>
              <a:t>Tiempo de</a:t>
            </a:r>
          </a:p>
          <a:p>
            <a:pPr algn="ctr" eaLnBrk="1" hangingPunct="1">
              <a:defRPr/>
            </a:pPr>
            <a:r>
              <a:rPr lang="es-ES" altLang="es-ES" sz="1600" i="1" dirty="0" smtClean="0">
                <a:solidFill>
                  <a:prstClr val="black"/>
                </a:solidFill>
                <a:latin typeface="Corbel"/>
              </a:rPr>
              <a:t>Procedimiento</a:t>
            </a:r>
          </a:p>
        </p:txBody>
      </p:sp>
      <p:sp>
        <p:nvSpPr>
          <p:cNvPr id="16" name="15 Rectángulo"/>
          <p:cNvSpPr/>
          <p:nvPr/>
        </p:nvSpPr>
        <p:spPr>
          <a:xfrm>
            <a:off x="7553325" y="2143125"/>
            <a:ext cx="161925" cy="3071813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400" b="1">
              <a:solidFill>
                <a:prstClr val="white"/>
              </a:solidFill>
            </a:endParaRPr>
          </a:p>
        </p:txBody>
      </p:sp>
      <p:sp>
        <p:nvSpPr>
          <p:cNvPr id="17" name="1 Título"/>
          <p:cNvSpPr txBox="1">
            <a:spLocks/>
          </p:cNvSpPr>
          <p:nvPr/>
        </p:nvSpPr>
        <p:spPr>
          <a:xfrm>
            <a:off x="-180975" y="44450"/>
            <a:ext cx="9505950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 spc="-100">
                <a:solidFill>
                  <a:srgbClr val="C1EE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9pPr>
            <a:extLst/>
          </a:lstStyle>
          <a:p>
            <a:pPr algn="ctr" eaLnBrk="1" hangingPunct="1">
              <a:defRPr/>
            </a:pPr>
            <a:r>
              <a:rPr lang="es-ES" altLang="es-ES" sz="1600" b="1" dirty="0" smtClean="0">
                <a:solidFill>
                  <a:srgbClr val="FFFF00"/>
                </a:solidFill>
                <a:latin typeface="Corbel"/>
              </a:rPr>
              <a:t>CÓDIGO INFARTO ROSARIO. </a:t>
            </a:r>
            <a:br>
              <a:rPr lang="es-ES" altLang="es-ES" sz="1600" b="1" dirty="0" smtClean="0">
                <a:solidFill>
                  <a:srgbClr val="FFFF00"/>
                </a:solidFill>
                <a:latin typeface="Corbel"/>
              </a:rPr>
            </a:br>
            <a:r>
              <a:rPr lang="es-ES" altLang="es-ES" sz="1600" b="1" dirty="0" smtClean="0">
                <a:solidFill>
                  <a:srgbClr val="FFFF00"/>
                </a:solidFill>
                <a:latin typeface="Corbel"/>
              </a:rPr>
              <a:t>IMPACTO DE UN MODELO EN RED INTEGRADA EN LA SALUD PÚBLICA.</a:t>
            </a:r>
            <a:r>
              <a:rPr lang="es-AR" altLang="es-ES" sz="1600" b="1" dirty="0" smtClean="0">
                <a:solidFill>
                  <a:srgbClr val="FFFF00"/>
                </a:solidFill>
                <a:latin typeface="Corbel"/>
              </a:rPr>
              <a:t> </a:t>
            </a:r>
            <a:r>
              <a:rPr lang="es-ES" altLang="es-ES" sz="1600" dirty="0" smtClean="0">
                <a:solidFill>
                  <a:srgbClr val="FFFF00"/>
                </a:solidFill>
                <a:latin typeface="Corbel"/>
              </a:rPr>
              <a:t/>
            </a:r>
            <a:br>
              <a:rPr lang="es-ES" altLang="es-ES" sz="1600" dirty="0" smtClean="0">
                <a:solidFill>
                  <a:srgbClr val="FFFF00"/>
                </a:solidFill>
                <a:latin typeface="Corbel"/>
              </a:rPr>
            </a:br>
            <a:endParaRPr lang="es-ES" altLang="es-ES" sz="1600" dirty="0" smtClean="0">
              <a:solidFill>
                <a:srgbClr val="FFFF00"/>
              </a:solidFill>
              <a:latin typeface="Corbel"/>
            </a:endParaRPr>
          </a:p>
        </p:txBody>
      </p:sp>
      <p:sp>
        <p:nvSpPr>
          <p:cNvPr id="18" name="14 CuadroTexto"/>
          <p:cNvSpPr txBox="1">
            <a:spLocks noChangeArrowheads="1"/>
          </p:cNvSpPr>
          <p:nvPr/>
        </p:nvSpPr>
        <p:spPr bwMode="auto">
          <a:xfrm>
            <a:off x="6715140" y="1630908"/>
            <a:ext cx="1798666" cy="369332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solidFill>
              <a:schemeClr val="bg1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>
              <a:defRPr/>
            </a:pPr>
            <a:r>
              <a:rPr lang="es-ES" altLang="es-ES" sz="1800" dirty="0" smtClean="0">
                <a:solidFill>
                  <a:prstClr val="black"/>
                </a:solidFill>
                <a:latin typeface="Corbel"/>
              </a:rPr>
              <a:t>REPERFUSIÓN</a:t>
            </a:r>
          </a:p>
        </p:txBody>
      </p:sp>
      <p:sp>
        <p:nvSpPr>
          <p:cNvPr id="19" name="18 Rectángulo"/>
          <p:cNvSpPr/>
          <p:nvPr/>
        </p:nvSpPr>
        <p:spPr>
          <a:xfrm>
            <a:off x="1766888" y="2214563"/>
            <a:ext cx="161925" cy="3000375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400" b="1">
              <a:solidFill>
                <a:prstClr val="white"/>
              </a:solidFill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3767138" y="2214563"/>
            <a:ext cx="161925" cy="3000375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400" b="1">
              <a:solidFill>
                <a:prstClr val="white"/>
              </a:solidFill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251520" y="6021288"/>
            <a:ext cx="8535292" cy="738664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1400" b="1" u="sng" dirty="0">
                <a:solidFill>
                  <a:prstClr val="black"/>
                </a:solidFill>
                <a:cs typeface="Arial" panose="020B0604020202020204" pitchFamily="34" charset="0"/>
              </a:rPr>
              <a:t>Tiempo  de activación</a:t>
            </a:r>
            <a:r>
              <a:rPr lang="es-ES" sz="1400" b="1" dirty="0">
                <a:solidFill>
                  <a:prstClr val="black"/>
                </a:solidFill>
                <a:cs typeface="Arial" panose="020B0604020202020204" pitchFamily="34" charset="0"/>
              </a:rPr>
              <a:t>: desde el 1º Contacto Médico y el llamado a </a:t>
            </a:r>
            <a:r>
              <a:rPr lang="es-ES" sz="14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HIA.  </a:t>
            </a:r>
          </a:p>
          <a:p>
            <a:pPr>
              <a:defRPr/>
            </a:pPr>
            <a:r>
              <a:rPr lang="es-ES" sz="1400" b="1" u="sng" dirty="0" smtClean="0">
                <a:solidFill>
                  <a:prstClr val="black"/>
                </a:solidFill>
                <a:cs typeface="Arial" panose="020B0604020202020204" pitchFamily="34" charset="0"/>
              </a:rPr>
              <a:t>Tiempo </a:t>
            </a:r>
            <a:r>
              <a:rPr lang="es-ES" sz="1400" b="1" u="sng" dirty="0">
                <a:solidFill>
                  <a:prstClr val="black"/>
                </a:solidFill>
                <a:cs typeface="Arial" panose="020B0604020202020204" pitchFamily="34" charset="0"/>
              </a:rPr>
              <a:t>de traslado</a:t>
            </a:r>
            <a:r>
              <a:rPr lang="es-ES" sz="1400" b="1" dirty="0">
                <a:solidFill>
                  <a:prstClr val="black"/>
                </a:solidFill>
                <a:cs typeface="Arial" panose="020B0604020202020204" pitchFamily="34" charset="0"/>
              </a:rPr>
              <a:t>: desde el llamado a </a:t>
            </a:r>
            <a:r>
              <a:rPr lang="es-ES" sz="14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HIA </a:t>
            </a:r>
            <a:r>
              <a:rPr lang="es-ES" sz="1400" b="1" dirty="0">
                <a:solidFill>
                  <a:prstClr val="black"/>
                </a:solidFill>
                <a:cs typeface="Arial" panose="020B0604020202020204" pitchFamily="34" charset="0"/>
              </a:rPr>
              <a:t>hasta el ingreso del </a:t>
            </a:r>
            <a:r>
              <a:rPr lang="es-ES" sz="14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paciente a la sala </a:t>
            </a:r>
            <a:r>
              <a:rPr lang="es-ES" sz="1400" b="1" dirty="0">
                <a:solidFill>
                  <a:prstClr val="black"/>
                </a:solidFill>
                <a:cs typeface="Arial" panose="020B0604020202020204" pitchFamily="34" charset="0"/>
              </a:rPr>
              <a:t>de </a:t>
            </a:r>
            <a:r>
              <a:rPr lang="es-ES" sz="14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HIA. </a:t>
            </a:r>
          </a:p>
          <a:p>
            <a:pPr>
              <a:defRPr/>
            </a:pPr>
            <a:r>
              <a:rPr lang="es-ES" sz="1400" b="1" u="sng" dirty="0" smtClean="0">
                <a:solidFill>
                  <a:prstClr val="black"/>
                </a:solidFill>
                <a:cs typeface="Arial" panose="020B0604020202020204" pitchFamily="34" charset="0"/>
              </a:rPr>
              <a:t>Tiempo </a:t>
            </a:r>
            <a:r>
              <a:rPr lang="es-ES" sz="1400" b="1" u="sng" dirty="0">
                <a:solidFill>
                  <a:prstClr val="black"/>
                </a:solidFill>
                <a:cs typeface="Arial" panose="020B0604020202020204" pitchFamily="34" charset="0"/>
              </a:rPr>
              <a:t>de Procedimiento</a:t>
            </a:r>
            <a:r>
              <a:rPr lang="es-ES" sz="1400" b="1" dirty="0">
                <a:solidFill>
                  <a:prstClr val="black"/>
                </a:solidFill>
                <a:cs typeface="Arial" panose="020B0604020202020204" pitchFamily="34" charset="0"/>
              </a:rPr>
              <a:t>: desde la llegada del </a:t>
            </a:r>
            <a:r>
              <a:rPr lang="es-ES" sz="14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paciente </a:t>
            </a:r>
            <a:r>
              <a:rPr lang="es-ES" sz="1400" b="1" dirty="0">
                <a:solidFill>
                  <a:prstClr val="black"/>
                </a:solidFill>
                <a:cs typeface="Arial" panose="020B0604020202020204" pitchFamily="34" charset="0"/>
              </a:rPr>
              <a:t>a sala de </a:t>
            </a:r>
            <a:r>
              <a:rPr lang="es-ES" sz="14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HIA </a:t>
            </a:r>
            <a:r>
              <a:rPr lang="es-ES" sz="1400" b="1" dirty="0">
                <a:solidFill>
                  <a:prstClr val="black"/>
                </a:solidFill>
                <a:cs typeface="Arial" panose="020B0604020202020204" pitchFamily="34" charset="0"/>
              </a:rPr>
              <a:t>hasta el pasaje de la cuerda.  </a:t>
            </a:r>
          </a:p>
        </p:txBody>
      </p:sp>
      <p:sp>
        <p:nvSpPr>
          <p:cNvPr id="30744" name="21 CuadroTexto"/>
          <p:cNvSpPr txBox="1">
            <a:spLocks noChangeArrowheads="1"/>
          </p:cNvSpPr>
          <p:nvPr/>
        </p:nvSpPr>
        <p:spPr bwMode="auto">
          <a:xfrm>
            <a:off x="1785918" y="928670"/>
            <a:ext cx="557216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altLang="es-ES" sz="3200" b="1" dirty="0">
                <a:solidFill>
                  <a:prstClr val="white"/>
                </a:solidFill>
                <a:latin typeface="Arial" charset="0"/>
                <a:cs typeface="Arial" charset="0"/>
              </a:rPr>
              <a:t>TIEMPOS DE ACTUACIÓN</a:t>
            </a:r>
          </a:p>
        </p:txBody>
      </p:sp>
      <p:pic>
        <p:nvPicPr>
          <p:cNvPr id="24" name="Picture 4" descr="H:\TARJETA PERSONAL\LOGO GITMUPRO IAM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7738121" y="91778"/>
            <a:ext cx="1334473" cy="6225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/>
        </p:spPr>
      </p:pic>
      <p:cxnSp>
        <p:nvCxnSpPr>
          <p:cNvPr id="25" name="24 Conector recto"/>
          <p:cNvCxnSpPr/>
          <p:nvPr/>
        </p:nvCxnSpPr>
        <p:spPr>
          <a:xfrm>
            <a:off x="0" y="857250"/>
            <a:ext cx="9144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25 Imagen" descr="H:\TARJETA PERSONAL\LOGO HEMODINAMIA CENTENARIO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982" y="91779"/>
            <a:ext cx="1449417" cy="6225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2" name="21 Elipse"/>
          <p:cNvSpPr/>
          <p:nvPr/>
        </p:nvSpPr>
        <p:spPr>
          <a:xfrm>
            <a:off x="4427984" y="2852936"/>
            <a:ext cx="2590006" cy="143787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090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350"/>
            <a:ext cx="8229600" cy="1143000"/>
          </a:xfrm>
        </p:spPr>
        <p:txBody>
          <a:bodyPr/>
          <a:lstStyle/>
          <a:p>
            <a:pPr eaLnBrk="1" hangingPunct="1"/>
            <a:r>
              <a:rPr lang="es-ES" sz="3600" dirty="0" smtClean="0">
                <a:solidFill>
                  <a:srgbClr val="FFFF00"/>
                </a:solidFill>
                <a:latin typeface="Arial Black" pitchFamily="34" charset="0"/>
              </a:rPr>
              <a:t>Infarto Agudo de Miocardio</a:t>
            </a:r>
            <a:r>
              <a:rPr lang="es-ES" sz="2800" dirty="0" smtClean="0">
                <a:solidFill>
                  <a:srgbClr val="FFFF00"/>
                </a:solidFill>
                <a:latin typeface="Arial Black" pitchFamily="34" charset="0"/>
              </a:rPr>
              <a:t/>
            </a:r>
            <a:br>
              <a:rPr lang="es-ES" sz="2800" dirty="0" smtClean="0">
                <a:solidFill>
                  <a:srgbClr val="FFFF00"/>
                </a:solidFill>
                <a:latin typeface="Arial Black" pitchFamily="34" charset="0"/>
              </a:rPr>
            </a:br>
            <a:r>
              <a:rPr lang="es-ES" sz="2600" dirty="0" smtClean="0">
                <a:solidFill>
                  <a:schemeClr val="bg1"/>
                </a:solidFill>
                <a:latin typeface="Arial Black" pitchFamily="34" charset="0"/>
              </a:rPr>
              <a:t>Aspectos Históricos</a:t>
            </a:r>
          </a:p>
        </p:txBody>
      </p:sp>
      <p:pic>
        <p:nvPicPr>
          <p:cNvPr id="8195" name="Picture 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1500174"/>
            <a:ext cx="8229600" cy="4462463"/>
          </a:xfrm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42875" y="6381750"/>
            <a:ext cx="8893175" cy="476250"/>
          </a:xfrm>
          <a:prstGeom prst="rect">
            <a:avLst/>
          </a:prstGeom>
          <a:solidFill>
            <a:srgbClr val="000099">
              <a:alpha val="5098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s-AR">
              <a:solidFill>
                <a:srgbClr val="3366CC"/>
              </a:solidFill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11188" y="6453188"/>
            <a:ext cx="2376487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s-ES" sz="1200" b="1" i="1" dirty="0">
                <a:solidFill>
                  <a:srgbClr val="C0C0C0"/>
                </a:solidFill>
              </a:rPr>
              <a:t>UNIVERSIDAD NACIONAL</a:t>
            </a:r>
            <a:br>
              <a:rPr lang="es-ES" sz="1200" b="1" i="1" dirty="0">
                <a:solidFill>
                  <a:srgbClr val="C0C0C0"/>
                </a:solidFill>
              </a:rPr>
            </a:br>
            <a:r>
              <a:rPr lang="es-ES" sz="1200" b="1" i="1" dirty="0">
                <a:solidFill>
                  <a:srgbClr val="C0C0C0"/>
                </a:solidFill>
              </a:rPr>
              <a:t> DE ROSARIO</a:t>
            </a:r>
          </a:p>
        </p:txBody>
      </p:sp>
      <p:pic>
        <p:nvPicPr>
          <p:cNvPr id="6" name="Picture 5" descr="logo UN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6357958"/>
            <a:ext cx="503238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6 Imagen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496" y="6429396"/>
            <a:ext cx="1357322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7 Imagen" descr="H:\TARJETA PERSONAL\LOGO HEMODINAMIA CENTENARIO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29566" y="6357958"/>
            <a:ext cx="1271590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19442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0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6140398"/>
              </p:ext>
            </p:extLst>
          </p:nvPr>
        </p:nvGraphicFramePr>
        <p:xfrm>
          <a:off x="107504" y="2227625"/>
          <a:ext cx="5184575" cy="46577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690" r:id="rId3" imgW="6096528" imgH="4060288" progId="Excel.Sheet.8">
                  <p:embed/>
                </p:oleObj>
              </mc:Choice>
              <mc:Fallback>
                <p:oleObj r:id="rId3" imgW="6096528" imgH="4060288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2227625"/>
                        <a:ext cx="5184575" cy="4657759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1259632" y="4029082"/>
            <a:ext cx="10128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2000" b="1" dirty="0">
                <a:solidFill>
                  <a:prstClr val="white"/>
                </a:solidFill>
                <a:cs typeface="Arial" pitchFamily="34" charset="0"/>
              </a:rPr>
              <a:t>66 p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3491880" y="2236862"/>
            <a:ext cx="100965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2000" b="1" dirty="0">
                <a:solidFill>
                  <a:prstClr val="white"/>
                </a:solidFill>
                <a:cs typeface="Arial" pitchFamily="34" charset="0"/>
              </a:rPr>
              <a:t>165 p</a:t>
            </a: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28625" y="836712"/>
            <a:ext cx="8229600" cy="64928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 spc="-100">
                <a:solidFill>
                  <a:srgbClr val="C1EE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9pPr>
            <a:extLst/>
          </a:lstStyle>
          <a:p>
            <a:pPr algn="ctr" eaLnBrk="1" hangingPunct="1">
              <a:defRPr/>
            </a:pPr>
            <a:r>
              <a:rPr lang="es-ES" altLang="es-ES" sz="3200" b="1" dirty="0" smtClean="0">
                <a:solidFill>
                  <a:srgbClr val="FFFF00"/>
                </a:solidFill>
                <a:latin typeface="Corbel"/>
              </a:rPr>
              <a:t>RESULTADOS</a:t>
            </a:r>
          </a:p>
        </p:txBody>
      </p:sp>
      <p:sp>
        <p:nvSpPr>
          <p:cNvPr id="8" name="7 Flecha arriba"/>
          <p:cNvSpPr/>
          <p:nvPr/>
        </p:nvSpPr>
        <p:spPr>
          <a:xfrm>
            <a:off x="2699792" y="2819573"/>
            <a:ext cx="477840" cy="1833563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sz="2400" b="1">
              <a:solidFill>
                <a:prstClr val="white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755576" y="2793122"/>
            <a:ext cx="1800200" cy="707886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000" b="1" dirty="0">
                <a:solidFill>
                  <a:prstClr val="white"/>
                </a:solidFill>
                <a:latin typeface="Corbel"/>
              </a:rPr>
              <a:t>INCREMENTO</a:t>
            </a:r>
          </a:p>
          <a:p>
            <a:pPr algn="ctr">
              <a:defRPr/>
            </a:pPr>
            <a:r>
              <a:rPr lang="es-ES" sz="2000" b="1" dirty="0">
                <a:solidFill>
                  <a:prstClr val="white"/>
                </a:solidFill>
                <a:latin typeface="Corbel"/>
              </a:rPr>
              <a:t> DEL </a:t>
            </a:r>
            <a:r>
              <a:rPr lang="es-ES" sz="2000" b="1" dirty="0" smtClean="0">
                <a:solidFill>
                  <a:prstClr val="white"/>
                </a:solidFill>
                <a:latin typeface="Corbel"/>
              </a:rPr>
              <a:t>150 %</a:t>
            </a:r>
            <a:endParaRPr lang="es-ES" sz="2000" b="1" dirty="0">
              <a:solidFill>
                <a:prstClr val="white"/>
              </a:solidFill>
              <a:latin typeface="Corbel"/>
            </a:endParaRPr>
          </a:p>
        </p:txBody>
      </p:sp>
      <p:pic>
        <p:nvPicPr>
          <p:cNvPr id="12" name="Picture 4" descr="H:\TARJETA PERSONAL\LOGO GITMUPRO IAM.JPG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7738121" y="91778"/>
            <a:ext cx="1334473" cy="6225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/>
        </p:spPr>
      </p:pic>
      <p:sp>
        <p:nvSpPr>
          <p:cNvPr id="22540" name="12 CuadroTexto"/>
          <p:cNvSpPr txBox="1">
            <a:spLocks noChangeArrowheads="1"/>
          </p:cNvSpPr>
          <p:nvPr/>
        </p:nvSpPr>
        <p:spPr bwMode="auto">
          <a:xfrm>
            <a:off x="928662" y="1268760"/>
            <a:ext cx="750099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altLang="es-ES" sz="2400" b="1" dirty="0" smtClean="0">
                <a:solidFill>
                  <a:prstClr val="white"/>
                </a:solidFill>
                <a:latin typeface="Arial" charset="0"/>
                <a:cs typeface="Arial" charset="0"/>
              </a:rPr>
              <a:t>Nº </a:t>
            </a:r>
            <a:r>
              <a:rPr lang="es-ES" altLang="es-ES" sz="2400" b="1" dirty="0">
                <a:solidFill>
                  <a:prstClr val="white"/>
                </a:solidFill>
                <a:latin typeface="Arial" charset="0"/>
                <a:cs typeface="Arial" charset="0"/>
              </a:rPr>
              <a:t>de pacientes con </a:t>
            </a:r>
            <a:r>
              <a:rPr lang="es-ES" altLang="es-ES" sz="2400" b="1" dirty="0" smtClean="0">
                <a:solidFill>
                  <a:prstClr val="white"/>
                </a:solidFill>
                <a:latin typeface="Arial" charset="0"/>
                <a:cs typeface="Arial" charset="0"/>
              </a:rPr>
              <a:t>IAMCEST </a:t>
            </a:r>
            <a:r>
              <a:rPr lang="es-ES" altLang="es-ES" sz="2400" b="1" dirty="0" err="1" smtClean="0">
                <a:solidFill>
                  <a:prstClr val="white"/>
                </a:solidFill>
                <a:latin typeface="Arial" charset="0"/>
                <a:cs typeface="Arial" charset="0"/>
              </a:rPr>
              <a:t>reperfundidos</a:t>
            </a:r>
            <a:endParaRPr lang="es-ES" altLang="es-ES" sz="2400" b="1" dirty="0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14" name="1 Título"/>
          <p:cNvSpPr txBox="1">
            <a:spLocks/>
          </p:cNvSpPr>
          <p:nvPr/>
        </p:nvSpPr>
        <p:spPr>
          <a:xfrm>
            <a:off x="-180975" y="44450"/>
            <a:ext cx="9505950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 spc="-100">
                <a:solidFill>
                  <a:srgbClr val="C1EE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9pPr>
            <a:extLst/>
          </a:lstStyle>
          <a:p>
            <a:pPr algn="ctr" eaLnBrk="1" hangingPunct="1">
              <a:defRPr/>
            </a:pPr>
            <a:r>
              <a:rPr lang="es-ES" altLang="es-ES" sz="1600" b="1" dirty="0" smtClean="0">
                <a:solidFill>
                  <a:srgbClr val="FFFF00"/>
                </a:solidFill>
                <a:latin typeface="Corbel"/>
              </a:rPr>
              <a:t>CÓDIGO INFARTO ROSARIO. </a:t>
            </a:r>
            <a:br>
              <a:rPr lang="es-ES" altLang="es-ES" sz="1600" b="1" dirty="0" smtClean="0">
                <a:solidFill>
                  <a:srgbClr val="FFFF00"/>
                </a:solidFill>
                <a:latin typeface="Corbel"/>
              </a:rPr>
            </a:br>
            <a:r>
              <a:rPr lang="es-ES" altLang="es-ES" sz="1600" b="1" dirty="0" smtClean="0">
                <a:solidFill>
                  <a:srgbClr val="FFFF00"/>
                </a:solidFill>
                <a:latin typeface="Corbel"/>
              </a:rPr>
              <a:t>IMPACTO DE UN MODELO EN RED INTEGRADA EN LA SALUD PÚBLICA.</a:t>
            </a:r>
            <a:r>
              <a:rPr lang="es-AR" altLang="es-ES" sz="1600" b="1" dirty="0" smtClean="0">
                <a:solidFill>
                  <a:srgbClr val="FFFF00"/>
                </a:solidFill>
                <a:latin typeface="Corbel"/>
              </a:rPr>
              <a:t> </a:t>
            </a:r>
            <a:r>
              <a:rPr lang="es-ES" altLang="es-ES" sz="1600" dirty="0" smtClean="0">
                <a:solidFill>
                  <a:srgbClr val="FFFF00"/>
                </a:solidFill>
                <a:latin typeface="Corbel"/>
              </a:rPr>
              <a:t/>
            </a:r>
            <a:br>
              <a:rPr lang="es-ES" altLang="es-ES" sz="1600" dirty="0" smtClean="0">
                <a:solidFill>
                  <a:srgbClr val="FFFF00"/>
                </a:solidFill>
                <a:latin typeface="Corbel"/>
              </a:rPr>
            </a:br>
            <a:endParaRPr lang="es-ES" altLang="es-ES" sz="1600" dirty="0" smtClean="0">
              <a:solidFill>
                <a:srgbClr val="FFFF00"/>
              </a:solidFill>
              <a:latin typeface="Corbel"/>
            </a:endParaRPr>
          </a:p>
        </p:txBody>
      </p:sp>
      <p:cxnSp>
        <p:nvCxnSpPr>
          <p:cNvPr id="15" name="14 Conector recto"/>
          <p:cNvCxnSpPr/>
          <p:nvPr/>
        </p:nvCxnSpPr>
        <p:spPr>
          <a:xfrm>
            <a:off x="0" y="857250"/>
            <a:ext cx="9144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15 Imagen" descr="H:\TARJETA PERSONAL\LOGO HEMODINAMIA CENTENARIO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982" y="91779"/>
            <a:ext cx="1449417" cy="6225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7" name="16 Rectángulo"/>
          <p:cNvSpPr/>
          <p:nvPr/>
        </p:nvSpPr>
        <p:spPr>
          <a:xfrm>
            <a:off x="5400947" y="2379660"/>
            <a:ext cx="1331293" cy="385765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2400" b="1">
              <a:solidFill>
                <a:prstClr val="white"/>
              </a:solidFill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5578574" y="1948830"/>
            <a:ext cx="100965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2000" b="1" dirty="0" smtClean="0">
                <a:solidFill>
                  <a:prstClr val="white"/>
                </a:solidFill>
                <a:cs typeface="Arial" pitchFamily="34" charset="0"/>
              </a:rPr>
              <a:t>180 </a:t>
            </a:r>
            <a:r>
              <a:rPr lang="es-ES" sz="2000" b="1" dirty="0">
                <a:solidFill>
                  <a:prstClr val="white"/>
                </a:solidFill>
                <a:cs typeface="Arial" pitchFamily="34" charset="0"/>
              </a:rPr>
              <a:t>p</a:t>
            </a:r>
          </a:p>
        </p:txBody>
      </p:sp>
      <p:sp>
        <p:nvSpPr>
          <p:cNvPr id="20" name="19 CuadroTexto"/>
          <p:cNvSpPr txBox="1"/>
          <p:nvPr/>
        </p:nvSpPr>
        <p:spPr>
          <a:xfrm>
            <a:off x="1187625" y="5877272"/>
            <a:ext cx="1152127" cy="33855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ES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AÑO 2014</a:t>
            </a:r>
          </a:p>
        </p:txBody>
      </p:sp>
      <p:sp>
        <p:nvSpPr>
          <p:cNvPr id="21" name="20 CuadroTexto"/>
          <p:cNvSpPr txBox="1"/>
          <p:nvPr/>
        </p:nvSpPr>
        <p:spPr>
          <a:xfrm>
            <a:off x="3419873" y="5877272"/>
            <a:ext cx="1152127" cy="33855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ES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AÑO 2015</a:t>
            </a:r>
          </a:p>
        </p:txBody>
      </p:sp>
      <p:sp>
        <p:nvSpPr>
          <p:cNvPr id="22" name="21 CuadroTexto"/>
          <p:cNvSpPr txBox="1"/>
          <p:nvPr/>
        </p:nvSpPr>
        <p:spPr>
          <a:xfrm>
            <a:off x="5508105" y="5877272"/>
            <a:ext cx="1152127" cy="33855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ES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AÑO 2016</a:t>
            </a:r>
          </a:p>
        </p:txBody>
      </p:sp>
      <p:sp>
        <p:nvSpPr>
          <p:cNvPr id="23" name="22 Rectángulo"/>
          <p:cNvSpPr/>
          <p:nvPr/>
        </p:nvSpPr>
        <p:spPr>
          <a:xfrm>
            <a:off x="7308304" y="1785926"/>
            <a:ext cx="1331293" cy="4451386"/>
          </a:xfrm>
          <a:prstGeom prst="rect">
            <a:avLst/>
          </a:prstGeom>
          <a:solidFill>
            <a:srgbClr val="00B0F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2400" b="1">
              <a:solidFill>
                <a:prstClr val="white"/>
              </a:solidFill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7380313" y="5877272"/>
            <a:ext cx="1152127" cy="33855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ES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AÑO 2017</a:t>
            </a:r>
          </a:p>
        </p:txBody>
      </p:sp>
      <p:sp>
        <p:nvSpPr>
          <p:cNvPr id="25" name="24 CuadroTexto"/>
          <p:cNvSpPr txBox="1"/>
          <p:nvPr/>
        </p:nvSpPr>
        <p:spPr>
          <a:xfrm>
            <a:off x="7452320" y="1844824"/>
            <a:ext cx="1009650" cy="40011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2000" b="1" smtClean="0">
                <a:solidFill>
                  <a:prstClr val="white"/>
                </a:solidFill>
                <a:cs typeface="Arial" pitchFamily="34" charset="0"/>
              </a:rPr>
              <a:t>210 </a:t>
            </a:r>
            <a:r>
              <a:rPr lang="es-ES" sz="2000" b="1" dirty="0">
                <a:solidFill>
                  <a:prstClr val="white"/>
                </a:solidFill>
                <a:cs typeface="Arial" pitchFamily="34" charset="0"/>
              </a:rPr>
              <a:t>p</a:t>
            </a:r>
          </a:p>
        </p:txBody>
      </p:sp>
      <p:cxnSp>
        <p:nvCxnSpPr>
          <p:cNvPr id="10" name="9 Conector recto"/>
          <p:cNvCxnSpPr/>
          <p:nvPr/>
        </p:nvCxnSpPr>
        <p:spPr>
          <a:xfrm flipV="1">
            <a:off x="7738121" y="2492896"/>
            <a:ext cx="506287" cy="44006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26 Conector recto"/>
          <p:cNvCxnSpPr/>
          <p:nvPr/>
        </p:nvCxnSpPr>
        <p:spPr>
          <a:xfrm flipV="1">
            <a:off x="7740352" y="2636912"/>
            <a:ext cx="506287" cy="44006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/>
        </p:nvCxnSpPr>
        <p:spPr>
          <a:xfrm>
            <a:off x="7956376" y="2420888"/>
            <a:ext cx="0" cy="88064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29 Conector recto"/>
          <p:cNvCxnSpPr/>
          <p:nvPr/>
        </p:nvCxnSpPr>
        <p:spPr>
          <a:xfrm>
            <a:off x="8028384" y="2348880"/>
            <a:ext cx="0" cy="88064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3173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 animBg="1"/>
      <p:bldP spid="9" grpId="0" animBg="1"/>
      <p:bldP spid="17" grpId="0" animBg="1"/>
      <p:bldP spid="18" grpId="0"/>
      <p:bldP spid="22" grpId="0" animBg="1"/>
      <p:bldP spid="23" grpId="0" animBg="1"/>
      <p:bldP spid="24" grpId="0" animBg="1"/>
      <p:bldP spid="2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770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1857973"/>
              </p:ext>
            </p:extLst>
          </p:nvPr>
        </p:nvGraphicFramePr>
        <p:xfrm>
          <a:off x="592389" y="2051051"/>
          <a:ext cx="6502417" cy="427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13" r:id="rId3" imgW="7663336" imgH="4273666" progId="Excel.Sheet.8">
                  <p:embed/>
                </p:oleObj>
              </mc:Choice>
              <mc:Fallback>
                <p:oleObj r:id="rId3" imgW="7663336" imgH="4273666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389" y="2051051"/>
                        <a:ext cx="6502417" cy="42783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1 Título"/>
          <p:cNvSpPr txBox="1">
            <a:spLocks/>
          </p:cNvSpPr>
          <p:nvPr/>
        </p:nvSpPr>
        <p:spPr>
          <a:xfrm>
            <a:off x="428625" y="836712"/>
            <a:ext cx="8229600" cy="64928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 spc="-100">
                <a:solidFill>
                  <a:srgbClr val="C1EE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9pPr>
            <a:extLst/>
          </a:lstStyle>
          <a:p>
            <a:pPr algn="ctr" eaLnBrk="1" hangingPunct="1">
              <a:defRPr/>
            </a:pPr>
            <a:r>
              <a:rPr lang="es-ES" altLang="es-ES" sz="3200" b="1" dirty="0" smtClean="0">
                <a:solidFill>
                  <a:srgbClr val="FFFF00"/>
                </a:solidFill>
                <a:latin typeface="Corbel"/>
              </a:rPr>
              <a:t>RESULTADOS</a:t>
            </a:r>
          </a:p>
        </p:txBody>
      </p:sp>
      <p:sp>
        <p:nvSpPr>
          <p:cNvPr id="32772" name="3 CuadroTexto"/>
          <p:cNvSpPr txBox="1">
            <a:spLocks noChangeArrowheads="1"/>
          </p:cNvSpPr>
          <p:nvPr/>
        </p:nvSpPr>
        <p:spPr bwMode="auto">
          <a:xfrm>
            <a:off x="2627313" y="1268760"/>
            <a:ext cx="40322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altLang="es-ES" sz="2400" b="1" dirty="0" smtClean="0">
                <a:solidFill>
                  <a:prstClr val="white"/>
                </a:solidFill>
                <a:latin typeface="Arial" charset="0"/>
                <a:cs typeface="Arial" charset="0"/>
              </a:rPr>
              <a:t>Tiempos de Actuación</a:t>
            </a:r>
            <a:endParaRPr lang="es-ES" altLang="es-ES" sz="2400" b="1" dirty="0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32773" name="1 Rectángulo"/>
          <p:cNvSpPr>
            <a:spLocks noChangeArrowheads="1"/>
          </p:cNvSpPr>
          <p:nvPr/>
        </p:nvSpPr>
        <p:spPr bwMode="auto">
          <a:xfrm>
            <a:off x="4427984" y="2204864"/>
            <a:ext cx="109557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AR" altLang="es-ES" sz="1600" dirty="0">
                <a:solidFill>
                  <a:prstClr val="white"/>
                </a:solidFill>
                <a:latin typeface="Arial" charset="0"/>
                <a:cs typeface="Calibri" pitchFamily="34" charset="0"/>
              </a:rPr>
              <a:t>p= 0.001</a:t>
            </a:r>
            <a:endParaRPr lang="es-ES" altLang="es-ES" sz="1600" dirty="0">
              <a:solidFill>
                <a:prstClr val="white"/>
              </a:solidFill>
              <a:latin typeface="Times New Roman" pitchFamily="18" charset="0"/>
            </a:endParaRPr>
          </a:p>
        </p:txBody>
      </p:sp>
      <p:sp>
        <p:nvSpPr>
          <p:cNvPr id="32774" name="1 Rectángulo"/>
          <p:cNvSpPr>
            <a:spLocks noChangeArrowheads="1"/>
          </p:cNvSpPr>
          <p:nvPr/>
        </p:nvSpPr>
        <p:spPr bwMode="auto">
          <a:xfrm>
            <a:off x="2339752" y="3665339"/>
            <a:ext cx="69373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AR" altLang="es-ES" sz="1600" dirty="0">
                <a:solidFill>
                  <a:prstClr val="white"/>
                </a:solidFill>
                <a:latin typeface="Arial" charset="0"/>
                <a:cs typeface="Calibri" pitchFamily="34" charset="0"/>
              </a:rPr>
              <a:t>p= </a:t>
            </a:r>
            <a:r>
              <a:rPr lang="es-AR" altLang="es-ES" sz="1600" dirty="0" err="1">
                <a:solidFill>
                  <a:prstClr val="white"/>
                </a:solidFill>
                <a:latin typeface="Arial" charset="0"/>
                <a:cs typeface="Calibri" pitchFamily="34" charset="0"/>
              </a:rPr>
              <a:t>ns</a:t>
            </a:r>
            <a:endParaRPr lang="es-ES" altLang="es-ES" sz="1600" dirty="0">
              <a:solidFill>
                <a:prstClr val="white"/>
              </a:solidFill>
              <a:latin typeface="Times New Roman" pitchFamily="18" charset="0"/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-180975" y="44450"/>
            <a:ext cx="9505950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 spc="-100">
                <a:solidFill>
                  <a:srgbClr val="C1EE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9pPr>
            <a:extLst/>
          </a:lstStyle>
          <a:p>
            <a:pPr algn="ctr" eaLnBrk="1" hangingPunct="1">
              <a:defRPr/>
            </a:pPr>
            <a:r>
              <a:rPr lang="es-ES" altLang="es-ES" sz="1600" b="1" dirty="0" smtClean="0">
                <a:solidFill>
                  <a:srgbClr val="FFFF00"/>
                </a:solidFill>
                <a:latin typeface="Corbel"/>
              </a:rPr>
              <a:t>CÓDIGO INFARTO ROSARIO. </a:t>
            </a:r>
            <a:br>
              <a:rPr lang="es-ES" altLang="es-ES" sz="1600" b="1" dirty="0" smtClean="0">
                <a:solidFill>
                  <a:srgbClr val="FFFF00"/>
                </a:solidFill>
                <a:latin typeface="Corbel"/>
              </a:rPr>
            </a:br>
            <a:r>
              <a:rPr lang="es-ES" altLang="es-ES" sz="1600" b="1" dirty="0" smtClean="0">
                <a:solidFill>
                  <a:srgbClr val="FFFF00"/>
                </a:solidFill>
                <a:latin typeface="Corbel"/>
              </a:rPr>
              <a:t>IMPACTO DE UN MODELO EN RED INTEGRADA EN LA SALUD PÚBLICA.</a:t>
            </a:r>
            <a:r>
              <a:rPr lang="es-AR" altLang="es-ES" sz="1600" b="1" dirty="0" smtClean="0">
                <a:solidFill>
                  <a:srgbClr val="FFFF00"/>
                </a:solidFill>
                <a:latin typeface="Corbel"/>
              </a:rPr>
              <a:t> </a:t>
            </a:r>
            <a:r>
              <a:rPr lang="es-ES" altLang="es-ES" sz="1600" dirty="0" smtClean="0">
                <a:solidFill>
                  <a:srgbClr val="FFFF00"/>
                </a:solidFill>
                <a:latin typeface="Corbel"/>
              </a:rPr>
              <a:t/>
            </a:r>
            <a:br>
              <a:rPr lang="es-ES" altLang="es-ES" sz="1600" dirty="0" smtClean="0">
                <a:solidFill>
                  <a:srgbClr val="FFFF00"/>
                </a:solidFill>
                <a:latin typeface="Corbel"/>
              </a:rPr>
            </a:br>
            <a:endParaRPr lang="es-ES" altLang="es-ES" sz="1600" dirty="0" smtClean="0">
              <a:solidFill>
                <a:srgbClr val="FFFF00"/>
              </a:solidFill>
              <a:latin typeface="Corbel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683568" y="5949280"/>
            <a:ext cx="3429000" cy="357188"/>
          </a:xfrm>
          <a:prstGeom prst="rect">
            <a:avLst/>
          </a:prstGeom>
          <a:solidFill>
            <a:srgbClr val="FFFFCC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400" b="1">
              <a:solidFill>
                <a:prstClr val="black"/>
              </a:solidFill>
            </a:endParaRPr>
          </a:p>
        </p:txBody>
      </p:sp>
      <p:sp>
        <p:nvSpPr>
          <p:cNvPr id="9" name="16 CuadroTexto"/>
          <p:cNvSpPr txBox="1">
            <a:spLocks noChangeArrowheads="1"/>
          </p:cNvSpPr>
          <p:nvPr/>
        </p:nvSpPr>
        <p:spPr bwMode="auto">
          <a:xfrm>
            <a:off x="1162967" y="5984130"/>
            <a:ext cx="2428875" cy="36988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>
              <a:defRPr/>
            </a:pPr>
            <a:r>
              <a:rPr lang="es-ES" altLang="es-ES" sz="1800" dirty="0" smtClean="0">
                <a:solidFill>
                  <a:prstClr val="black"/>
                </a:solidFill>
                <a:latin typeface="Corbel"/>
              </a:rPr>
              <a:t>TIEMPO PACIENTE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4112568" y="5949280"/>
            <a:ext cx="3500437" cy="357188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sz="2400" b="1">
              <a:solidFill>
                <a:prstClr val="white"/>
              </a:solidFill>
            </a:endParaRPr>
          </a:p>
        </p:txBody>
      </p:sp>
      <p:sp>
        <p:nvSpPr>
          <p:cNvPr id="11" name="16 CuadroTexto"/>
          <p:cNvSpPr txBox="1">
            <a:spLocks noChangeArrowheads="1"/>
          </p:cNvSpPr>
          <p:nvPr/>
        </p:nvSpPr>
        <p:spPr bwMode="auto">
          <a:xfrm>
            <a:off x="4663405" y="5984130"/>
            <a:ext cx="2428875" cy="36988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>
              <a:defRPr/>
            </a:pPr>
            <a:r>
              <a:rPr lang="es-ES" altLang="es-ES" sz="1800" dirty="0" smtClean="0">
                <a:solidFill>
                  <a:prstClr val="black"/>
                </a:solidFill>
                <a:latin typeface="Corbel"/>
              </a:rPr>
              <a:t>TIEMPO DEL SISTEMA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683568" y="6306468"/>
            <a:ext cx="6929437" cy="428625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sz="2400" b="1">
              <a:solidFill>
                <a:prstClr val="white"/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2234530" y="6341318"/>
            <a:ext cx="4643437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sz="2000" b="1" dirty="0">
                <a:solidFill>
                  <a:prstClr val="black"/>
                </a:solidFill>
                <a:latin typeface="Corbel"/>
              </a:rPr>
              <a:t>TIEMPO DE ISQUEMIA TOTAL</a:t>
            </a:r>
          </a:p>
        </p:txBody>
      </p:sp>
      <p:sp>
        <p:nvSpPr>
          <p:cNvPr id="14" name="13 Flecha abajo"/>
          <p:cNvSpPr/>
          <p:nvPr/>
        </p:nvSpPr>
        <p:spPr>
          <a:xfrm>
            <a:off x="5580112" y="2643758"/>
            <a:ext cx="285750" cy="85725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sz="2400" b="1">
              <a:solidFill>
                <a:prstClr val="white"/>
              </a:solidFill>
            </a:endParaRPr>
          </a:p>
        </p:txBody>
      </p:sp>
      <p:sp>
        <p:nvSpPr>
          <p:cNvPr id="15" name="1 Rectángulo"/>
          <p:cNvSpPr>
            <a:spLocks noChangeArrowheads="1"/>
          </p:cNvSpPr>
          <p:nvPr/>
        </p:nvSpPr>
        <p:spPr bwMode="auto">
          <a:xfrm>
            <a:off x="5937302" y="2688440"/>
            <a:ext cx="1462960" cy="677108"/>
          </a:xfrm>
          <a:prstGeom prst="rect">
            <a:avLst/>
          </a:prstGeom>
          <a:gradFill rotWithShape="1">
            <a:gsLst>
              <a:gs pos="0">
                <a:srgbClr val="A00000"/>
              </a:gs>
              <a:gs pos="50000">
                <a:srgbClr val="E60000"/>
              </a:gs>
              <a:gs pos="100000">
                <a:srgbClr val="FF0000"/>
              </a:gs>
            </a:gsLst>
            <a:lin ang="8100000" scaled="1"/>
          </a:gra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AR" altLang="es-ES" sz="1900" b="1" dirty="0">
                <a:solidFill>
                  <a:prstClr val="white"/>
                </a:solidFill>
                <a:latin typeface="Arial" charset="0"/>
                <a:cs typeface="Calibri" pitchFamily="34" charset="0"/>
              </a:rPr>
              <a:t>Reducción  </a:t>
            </a:r>
          </a:p>
          <a:p>
            <a:r>
              <a:rPr lang="es-AR" altLang="es-ES" sz="1900" b="1" dirty="0">
                <a:solidFill>
                  <a:prstClr val="white"/>
                </a:solidFill>
                <a:latin typeface="Arial" charset="0"/>
                <a:cs typeface="Calibri" pitchFamily="34" charset="0"/>
              </a:rPr>
              <a:t>   69 </a:t>
            </a:r>
            <a:r>
              <a:rPr lang="es-AR" altLang="es-ES" sz="1900" b="1" dirty="0" smtClean="0">
                <a:solidFill>
                  <a:prstClr val="white"/>
                </a:solidFill>
                <a:latin typeface="Arial" charset="0"/>
                <a:cs typeface="Calibri" pitchFamily="34" charset="0"/>
              </a:rPr>
              <a:t>min.</a:t>
            </a:r>
            <a:endParaRPr lang="es-ES" altLang="es-ES" sz="1900" b="1" dirty="0">
              <a:solidFill>
                <a:prstClr val="white"/>
              </a:solidFill>
              <a:latin typeface="Times New Roman" pitchFamily="18" charset="0"/>
            </a:endParaRPr>
          </a:p>
        </p:txBody>
      </p:sp>
      <p:pic>
        <p:nvPicPr>
          <p:cNvPr id="17" name="Picture 4" descr="H:\TARJETA PERSONAL\LOGO GITMUPRO IAM.JPG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7738121" y="91778"/>
            <a:ext cx="1334473" cy="6225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/>
        </p:spPr>
      </p:pic>
      <p:cxnSp>
        <p:nvCxnSpPr>
          <p:cNvPr id="18" name="17 Conector recto"/>
          <p:cNvCxnSpPr/>
          <p:nvPr/>
        </p:nvCxnSpPr>
        <p:spPr>
          <a:xfrm>
            <a:off x="0" y="857250"/>
            <a:ext cx="9144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18 Rectángulo"/>
          <p:cNvSpPr/>
          <p:nvPr/>
        </p:nvSpPr>
        <p:spPr>
          <a:xfrm>
            <a:off x="4021907" y="2304827"/>
            <a:ext cx="46037" cy="3500437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400" b="1">
              <a:solidFill>
                <a:prstClr val="white"/>
              </a:solidFill>
            </a:endParaRPr>
          </a:p>
        </p:txBody>
      </p:sp>
      <p:pic>
        <p:nvPicPr>
          <p:cNvPr id="20" name="19 Imagen" descr="H:\TARJETA PERSONAL\LOGO HEMODINAMIA CENTENARIO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982" y="91779"/>
            <a:ext cx="1449417" cy="6225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1" name="20 Rectángulo"/>
          <p:cNvSpPr/>
          <p:nvPr/>
        </p:nvSpPr>
        <p:spPr>
          <a:xfrm>
            <a:off x="6329675" y="3933056"/>
            <a:ext cx="834613" cy="1871761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2400" b="1">
              <a:solidFill>
                <a:prstClr val="white"/>
              </a:solidFill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6521346" y="3645024"/>
            <a:ext cx="5982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b="1" dirty="0" smtClean="0">
                <a:solidFill>
                  <a:prstClr val="white"/>
                </a:solidFill>
                <a:cs typeface="Arial" pitchFamily="34" charset="0"/>
              </a:rPr>
              <a:t>159</a:t>
            </a:r>
            <a:endParaRPr lang="es-AR" sz="1600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6387729" y="5445224"/>
            <a:ext cx="73183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b="1" dirty="0" smtClean="0">
                <a:solidFill>
                  <a:prstClr val="white"/>
                </a:solidFill>
                <a:cs typeface="Arial" pitchFamily="34" charset="0"/>
              </a:rPr>
              <a:t>2016     </a:t>
            </a:r>
            <a:endParaRPr lang="es-AR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24" name="1 Rectángulo"/>
          <p:cNvSpPr>
            <a:spLocks noChangeArrowheads="1"/>
          </p:cNvSpPr>
          <p:nvPr/>
        </p:nvSpPr>
        <p:spPr bwMode="auto">
          <a:xfrm>
            <a:off x="6084168" y="2924944"/>
            <a:ext cx="1440779" cy="67710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AR" altLang="es-ES" sz="1900" b="1" dirty="0">
                <a:solidFill>
                  <a:prstClr val="black"/>
                </a:solidFill>
                <a:latin typeface="Arial" charset="0"/>
                <a:cs typeface="Calibri" pitchFamily="34" charset="0"/>
              </a:rPr>
              <a:t>Reducción  </a:t>
            </a:r>
          </a:p>
          <a:p>
            <a:r>
              <a:rPr lang="es-AR" altLang="es-ES" sz="1900" b="1" dirty="0">
                <a:solidFill>
                  <a:prstClr val="black"/>
                </a:solidFill>
                <a:latin typeface="Arial" charset="0"/>
                <a:cs typeface="Calibri" pitchFamily="34" charset="0"/>
              </a:rPr>
              <a:t>   </a:t>
            </a:r>
            <a:r>
              <a:rPr lang="es-AR" altLang="es-ES" sz="1900" b="1" dirty="0" smtClean="0">
                <a:solidFill>
                  <a:prstClr val="black"/>
                </a:solidFill>
                <a:latin typeface="Arial" charset="0"/>
                <a:cs typeface="Calibri" pitchFamily="34" charset="0"/>
              </a:rPr>
              <a:t>85 min</a:t>
            </a:r>
            <a:endParaRPr lang="es-AR" altLang="es-ES" sz="1900" b="1" dirty="0">
              <a:solidFill>
                <a:prstClr val="black"/>
              </a:solidFill>
              <a:latin typeface="Arial" charset="0"/>
              <a:cs typeface="Calibri" pitchFamily="34" charset="0"/>
            </a:endParaRPr>
          </a:p>
        </p:txBody>
      </p:sp>
      <p:sp>
        <p:nvSpPr>
          <p:cNvPr id="25" name="24 Rectángulo"/>
          <p:cNvSpPr/>
          <p:nvPr/>
        </p:nvSpPr>
        <p:spPr>
          <a:xfrm>
            <a:off x="7164288" y="4293096"/>
            <a:ext cx="809021" cy="151216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2400" b="1">
              <a:solidFill>
                <a:prstClr val="white"/>
              </a:solidFill>
            </a:endParaRPr>
          </a:p>
        </p:txBody>
      </p:sp>
      <p:sp>
        <p:nvSpPr>
          <p:cNvPr id="26" name="25 CuadroTexto"/>
          <p:cNvSpPr txBox="1"/>
          <p:nvPr/>
        </p:nvSpPr>
        <p:spPr>
          <a:xfrm>
            <a:off x="7308304" y="3933056"/>
            <a:ext cx="6429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b="1" dirty="0" smtClean="0">
                <a:solidFill>
                  <a:prstClr val="white"/>
                </a:solidFill>
                <a:cs typeface="Arial" pitchFamily="34" charset="0"/>
              </a:rPr>
              <a:t>121</a:t>
            </a:r>
            <a:endParaRPr lang="es-AR" sz="1600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27" name="26 CuadroTexto"/>
          <p:cNvSpPr txBox="1"/>
          <p:nvPr/>
        </p:nvSpPr>
        <p:spPr>
          <a:xfrm>
            <a:off x="7198901" y="5435932"/>
            <a:ext cx="75234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b="1" dirty="0" smtClean="0">
                <a:solidFill>
                  <a:prstClr val="white"/>
                </a:solidFill>
                <a:cs typeface="Arial" pitchFamily="34" charset="0"/>
              </a:rPr>
              <a:t>2017     </a:t>
            </a:r>
            <a:endParaRPr lang="es-AR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28" name="1 Rectángulo"/>
          <p:cNvSpPr>
            <a:spLocks noChangeArrowheads="1"/>
          </p:cNvSpPr>
          <p:nvPr/>
        </p:nvSpPr>
        <p:spPr bwMode="auto">
          <a:xfrm>
            <a:off x="6876256" y="3255948"/>
            <a:ext cx="1440779" cy="677108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AR" altLang="es-ES" sz="1900" b="1" dirty="0">
                <a:solidFill>
                  <a:prstClr val="white"/>
                </a:solidFill>
                <a:latin typeface="Arial" charset="0"/>
                <a:cs typeface="Calibri" pitchFamily="34" charset="0"/>
              </a:rPr>
              <a:t>Reducción  </a:t>
            </a:r>
          </a:p>
          <a:p>
            <a:r>
              <a:rPr lang="es-AR" altLang="es-ES" sz="1900" b="1" dirty="0">
                <a:solidFill>
                  <a:prstClr val="white"/>
                </a:solidFill>
                <a:latin typeface="Arial" charset="0"/>
                <a:cs typeface="Calibri" pitchFamily="34" charset="0"/>
              </a:rPr>
              <a:t>   </a:t>
            </a:r>
            <a:r>
              <a:rPr lang="es-AR" altLang="es-ES" sz="1900" b="1" dirty="0" smtClean="0">
                <a:solidFill>
                  <a:prstClr val="white"/>
                </a:solidFill>
                <a:latin typeface="Arial" charset="0"/>
                <a:cs typeface="Calibri" pitchFamily="34" charset="0"/>
              </a:rPr>
              <a:t>123 min</a:t>
            </a:r>
            <a:endParaRPr lang="es-AR" altLang="es-ES" sz="1900" b="1" dirty="0">
              <a:solidFill>
                <a:prstClr val="white"/>
              </a:solidFill>
              <a:latin typeface="Arial" charset="0"/>
              <a:cs typeface="Calibri" pitchFamily="34" charset="0"/>
            </a:endParaRPr>
          </a:p>
        </p:txBody>
      </p:sp>
      <p:sp>
        <p:nvSpPr>
          <p:cNvPr id="30" name="29 CuadroTexto"/>
          <p:cNvSpPr txBox="1"/>
          <p:nvPr/>
        </p:nvSpPr>
        <p:spPr>
          <a:xfrm>
            <a:off x="4716016" y="5445224"/>
            <a:ext cx="75234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b="1" dirty="0" smtClean="0">
                <a:solidFill>
                  <a:prstClr val="white"/>
                </a:solidFill>
                <a:cs typeface="Arial" pitchFamily="34" charset="0"/>
              </a:rPr>
              <a:t>2014     </a:t>
            </a:r>
            <a:endParaRPr lang="es-AR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31" name="30 CuadroTexto"/>
          <p:cNvSpPr txBox="1"/>
          <p:nvPr/>
        </p:nvSpPr>
        <p:spPr>
          <a:xfrm>
            <a:off x="5547847" y="5445224"/>
            <a:ext cx="75234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b="1" dirty="0" smtClean="0">
                <a:solidFill>
                  <a:prstClr val="white"/>
                </a:solidFill>
                <a:cs typeface="Arial" pitchFamily="34" charset="0"/>
              </a:rPr>
              <a:t>2015     </a:t>
            </a:r>
            <a:endParaRPr lang="es-AR" b="1" dirty="0">
              <a:solidFill>
                <a:prstClr val="white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097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21" grpId="0" animBg="1"/>
      <p:bldP spid="22" grpId="0"/>
      <p:bldP spid="23" grpId="0" animBg="1"/>
      <p:bldP spid="24" grpId="0" animBg="1"/>
      <p:bldP spid="25" grpId="0" animBg="1"/>
      <p:bldP spid="26" grpId="0"/>
      <p:bldP spid="27" grpId="0" animBg="1"/>
      <p:bldP spid="2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-180975" y="44450"/>
            <a:ext cx="9505950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 spc="-100">
                <a:solidFill>
                  <a:srgbClr val="C1EE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9pPr>
            <a:extLst/>
          </a:lstStyle>
          <a:p>
            <a:pPr algn="ctr" eaLnBrk="1" hangingPunct="1">
              <a:defRPr/>
            </a:pPr>
            <a:r>
              <a:rPr lang="es-ES" altLang="es-ES" sz="1600" b="1" dirty="0" smtClean="0">
                <a:solidFill>
                  <a:srgbClr val="FFFF00"/>
                </a:solidFill>
                <a:latin typeface="Corbel"/>
              </a:rPr>
              <a:t>CÓDIGO INFARTO ROSARIO. </a:t>
            </a:r>
            <a:br>
              <a:rPr lang="es-ES" altLang="es-ES" sz="1600" b="1" dirty="0" smtClean="0">
                <a:solidFill>
                  <a:srgbClr val="FFFF00"/>
                </a:solidFill>
                <a:latin typeface="Corbel"/>
              </a:rPr>
            </a:br>
            <a:r>
              <a:rPr lang="es-ES" altLang="es-ES" sz="1600" b="1" dirty="0" smtClean="0">
                <a:solidFill>
                  <a:srgbClr val="FFFF00"/>
                </a:solidFill>
                <a:latin typeface="Corbel"/>
              </a:rPr>
              <a:t>IMPACTO DE UN MODELO EN RED INTEGRADA EN LA SALUD PÚBLICA.</a:t>
            </a:r>
            <a:r>
              <a:rPr lang="es-AR" altLang="es-ES" sz="1600" b="1" dirty="0" smtClean="0">
                <a:solidFill>
                  <a:srgbClr val="FFFF00"/>
                </a:solidFill>
                <a:latin typeface="Corbel"/>
              </a:rPr>
              <a:t> </a:t>
            </a:r>
            <a:r>
              <a:rPr lang="es-ES" altLang="es-ES" sz="1600" b="1" dirty="0" smtClean="0">
                <a:solidFill>
                  <a:srgbClr val="FFFF00"/>
                </a:solidFill>
                <a:latin typeface="Corbel"/>
              </a:rPr>
              <a:t/>
            </a:r>
            <a:br>
              <a:rPr lang="es-ES" altLang="es-ES" sz="1600" b="1" dirty="0" smtClean="0">
                <a:solidFill>
                  <a:srgbClr val="FFFF00"/>
                </a:solidFill>
                <a:latin typeface="Corbel"/>
              </a:rPr>
            </a:br>
            <a:endParaRPr lang="es-ES" altLang="es-ES" sz="1600" b="1" dirty="0" smtClean="0">
              <a:solidFill>
                <a:srgbClr val="FFFF00"/>
              </a:solidFill>
              <a:latin typeface="Corbel"/>
            </a:endParaRPr>
          </a:p>
        </p:txBody>
      </p:sp>
      <p:graphicFrame>
        <p:nvGraphicFramePr>
          <p:cNvPr id="13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627981"/>
              </p:ext>
            </p:extLst>
          </p:nvPr>
        </p:nvGraphicFramePr>
        <p:xfrm>
          <a:off x="523410" y="3157538"/>
          <a:ext cx="5296072" cy="3700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" name="Picture 4" descr="H:\TARJETA PERSONAL\LOGO GITMUPRO IAM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7738121" y="91778"/>
            <a:ext cx="1334473" cy="6225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/>
        </p:spPr>
      </p:pic>
      <p:cxnSp>
        <p:nvCxnSpPr>
          <p:cNvPr id="10" name="9 Conector recto"/>
          <p:cNvCxnSpPr/>
          <p:nvPr/>
        </p:nvCxnSpPr>
        <p:spPr>
          <a:xfrm>
            <a:off x="0" y="857250"/>
            <a:ext cx="9144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26" name="1 Rectángulo"/>
          <p:cNvSpPr>
            <a:spLocks noChangeArrowheads="1"/>
          </p:cNvSpPr>
          <p:nvPr/>
        </p:nvSpPr>
        <p:spPr bwMode="auto">
          <a:xfrm>
            <a:off x="1763688" y="3284984"/>
            <a:ext cx="14077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AR" altLang="es-ES" dirty="0">
                <a:solidFill>
                  <a:prstClr val="white"/>
                </a:solidFill>
                <a:latin typeface="Arial" charset="0"/>
                <a:cs typeface="Calibri" pitchFamily="34" charset="0"/>
              </a:rPr>
              <a:t>p= 0.014</a:t>
            </a:r>
            <a:endParaRPr lang="es-ES" altLang="es-ES" dirty="0">
              <a:solidFill>
                <a:prstClr val="white"/>
              </a:solidFill>
            </a:endParaRPr>
          </a:p>
        </p:txBody>
      </p:sp>
      <p:pic>
        <p:nvPicPr>
          <p:cNvPr id="12" name="11 Imagen" descr="H:\TARJETA PERSONAL\LOGO HEMODINAMIA CENTENARIO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982" y="91779"/>
            <a:ext cx="1449417" cy="6225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5" name="14 CuadroTexto"/>
          <p:cNvSpPr txBox="1"/>
          <p:nvPr/>
        </p:nvSpPr>
        <p:spPr>
          <a:xfrm>
            <a:off x="6232017" y="3140968"/>
            <a:ext cx="1000132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AR" dirty="0" smtClean="0">
                <a:solidFill>
                  <a:prstClr val="black"/>
                </a:solidFill>
              </a:rPr>
              <a:t>56 %</a:t>
            </a:r>
            <a:endParaRPr lang="es-AR" dirty="0">
              <a:solidFill>
                <a:prstClr val="black"/>
              </a:solidFill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6786578" y="1928802"/>
            <a:ext cx="1000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dirty="0" smtClean="0">
                <a:solidFill>
                  <a:prstClr val="black"/>
                </a:solidFill>
              </a:rPr>
              <a:t>2016</a:t>
            </a:r>
            <a:endParaRPr lang="es-AR" dirty="0">
              <a:solidFill>
                <a:prstClr val="black"/>
              </a:solidFill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4772634" y="2447666"/>
            <a:ext cx="1311534" cy="4005670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2000">
              <a:solidFill>
                <a:prstClr val="white"/>
              </a:solidFill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5058386" y="2740858"/>
            <a:ext cx="834613" cy="4001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AR" sz="20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56 %</a:t>
            </a:r>
            <a:endParaRPr lang="es-AR" sz="20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5058385" y="5888936"/>
            <a:ext cx="83461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sz="2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2016     </a:t>
            </a:r>
            <a:endParaRPr lang="es-AR" sz="20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6068778" y="1614908"/>
            <a:ext cx="1311534" cy="483842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2000">
              <a:solidFill>
                <a:prstClr val="white"/>
              </a:solidFill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6288635" y="1916832"/>
            <a:ext cx="834613" cy="4001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AR" sz="20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68 %</a:t>
            </a:r>
            <a:endParaRPr lang="es-AR" sz="20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6257667" y="5877272"/>
            <a:ext cx="83461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sz="2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2017     </a:t>
            </a:r>
            <a:endParaRPr lang="es-AR" sz="20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2300146" y="5013176"/>
            <a:ext cx="831694" cy="432048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prstClr val="white"/>
              </a:solidFill>
            </a:endParaRPr>
          </a:p>
        </p:txBody>
      </p:sp>
      <p:sp>
        <p:nvSpPr>
          <p:cNvPr id="22" name="21 Rectángulo"/>
          <p:cNvSpPr/>
          <p:nvPr/>
        </p:nvSpPr>
        <p:spPr>
          <a:xfrm>
            <a:off x="3596290" y="4077072"/>
            <a:ext cx="831694" cy="432048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prstClr val="white"/>
              </a:solidFill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3635896" y="5877272"/>
            <a:ext cx="83461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sz="2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2015     </a:t>
            </a:r>
            <a:endParaRPr lang="es-AR" sz="20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2870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75" y="982687"/>
            <a:ext cx="7535863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5197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  <p:bldP spid="34826" grpId="0"/>
      <p:bldP spid="14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" grpId="0" animBg="1"/>
      <p:bldP spid="22" grpId="0" animBg="1"/>
      <p:bldP spid="2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/>
          </p:cNvSpPr>
          <p:nvPr/>
        </p:nvSpPr>
        <p:spPr>
          <a:xfrm>
            <a:off x="-180975" y="44450"/>
            <a:ext cx="9505950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 spc="-100">
                <a:solidFill>
                  <a:srgbClr val="C1EE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9pPr>
            <a:extLst/>
          </a:lstStyle>
          <a:p>
            <a:pPr algn="ctr" eaLnBrk="1" hangingPunct="1">
              <a:defRPr/>
            </a:pPr>
            <a:r>
              <a:rPr lang="es-ES" altLang="es-ES" sz="1600" dirty="0" smtClean="0">
                <a:solidFill>
                  <a:srgbClr val="FFFF00"/>
                </a:solidFill>
                <a:latin typeface="+mn-lt"/>
              </a:rPr>
              <a:t>CÓDIGO INFARTO ROSARIO. </a:t>
            </a:r>
            <a:br>
              <a:rPr lang="es-ES" altLang="es-ES" sz="1600" dirty="0" smtClean="0">
                <a:solidFill>
                  <a:srgbClr val="FFFF00"/>
                </a:solidFill>
                <a:latin typeface="+mn-lt"/>
              </a:rPr>
            </a:br>
            <a:r>
              <a:rPr lang="es-ES" altLang="es-ES" sz="1600" dirty="0" smtClean="0">
                <a:solidFill>
                  <a:srgbClr val="FFFF00"/>
                </a:solidFill>
                <a:latin typeface="+mn-lt"/>
              </a:rPr>
              <a:t>IMPACTO DE UN MODELO EN RED INTEGRADA EN LA SALUD PÚBLICA.</a:t>
            </a:r>
            <a:r>
              <a:rPr lang="es-AR" altLang="es-ES" sz="1600" dirty="0" smtClean="0">
                <a:solidFill>
                  <a:srgbClr val="FFFF00"/>
                </a:solidFill>
                <a:latin typeface="+mn-lt"/>
              </a:rPr>
              <a:t> </a:t>
            </a:r>
            <a:r>
              <a:rPr lang="es-ES" altLang="es-ES" sz="1600" b="0" dirty="0" smtClean="0">
                <a:solidFill>
                  <a:srgbClr val="FFFF00"/>
                </a:solidFill>
                <a:latin typeface="+mn-lt"/>
              </a:rPr>
              <a:t/>
            </a:r>
            <a:br>
              <a:rPr lang="es-ES" altLang="es-ES" sz="1600" b="0" dirty="0" smtClean="0">
                <a:solidFill>
                  <a:srgbClr val="FFFF00"/>
                </a:solidFill>
                <a:latin typeface="+mn-lt"/>
              </a:rPr>
            </a:br>
            <a:endParaRPr lang="es-ES" altLang="es-ES" sz="1600" b="0" dirty="0" smtClean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5" name="Picture 4" descr="H:\TARJETA PERSONAL\LOGO GITMUPRO IAM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7738121" y="91778"/>
            <a:ext cx="1334473" cy="6225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/>
        </p:spPr>
      </p:pic>
      <p:cxnSp>
        <p:nvCxnSpPr>
          <p:cNvPr id="6" name="5 Conector recto"/>
          <p:cNvCxnSpPr/>
          <p:nvPr/>
        </p:nvCxnSpPr>
        <p:spPr>
          <a:xfrm>
            <a:off x="0" y="857250"/>
            <a:ext cx="9144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1 Título"/>
          <p:cNvSpPr txBox="1">
            <a:spLocks/>
          </p:cNvSpPr>
          <p:nvPr/>
        </p:nvSpPr>
        <p:spPr>
          <a:xfrm>
            <a:off x="428625" y="857232"/>
            <a:ext cx="8229600" cy="64928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 spc="-100">
                <a:solidFill>
                  <a:srgbClr val="C1EE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9pPr>
            <a:extLst/>
          </a:lstStyle>
          <a:p>
            <a:pPr algn="ctr" eaLnBrk="1" hangingPunct="1">
              <a:defRPr/>
            </a:pPr>
            <a:r>
              <a:rPr lang="es-ES" altLang="es-ES" sz="3200" dirty="0" smtClean="0">
                <a:solidFill>
                  <a:srgbClr val="FFFF00"/>
                </a:solidFill>
                <a:latin typeface="+mn-lt"/>
              </a:rPr>
              <a:t>AGRADECIMIENTO</a:t>
            </a:r>
          </a:p>
        </p:txBody>
      </p:sp>
      <p:pic>
        <p:nvPicPr>
          <p:cNvPr id="8" name="7 Imagen" descr="H:\TARJETA PERSONAL\LOGO HEMODINAMIA CENTENARIO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982" y="91779"/>
            <a:ext cx="1449417" cy="6225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8 Rectángulo"/>
          <p:cNvSpPr/>
          <p:nvPr/>
        </p:nvSpPr>
        <p:spPr>
          <a:xfrm>
            <a:off x="285720" y="1428736"/>
            <a:ext cx="8643997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fontAlgn="auto">
              <a:spcBef>
                <a:spcPts val="1800"/>
              </a:spcBef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q"/>
              <a:defRPr/>
            </a:pPr>
            <a:r>
              <a:rPr lang="es-ES" sz="2200" b="1" dirty="0" smtClean="0">
                <a:latin typeface="+mn-lt"/>
              </a:rPr>
              <a:t>   </a:t>
            </a:r>
            <a:r>
              <a:rPr lang="es-ES" sz="2200" b="1" u="sng" dirty="0" smtClean="0">
                <a:latin typeface="+mn-lt"/>
              </a:rPr>
              <a:t>Hospitales con Unidad Coronaria</a:t>
            </a:r>
          </a:p>
          <a:p>
            <a:pPr marL="531813" lvl="1" indent="-173038" algn="just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es-ES" sz="1600" b="1" dirty="0" smtClean="0">
                <a:latin typeface="+mn-lt"/>
              </a:rPr>
              <a:t>Hospital Provincial del Centenario (Dres. A. Rascón, L. Frontini, O. Pellizzon,  C. Calenta, M. Najenson, L. Arias, L. Mas, B. Manavella,  R. Leiva)</a:t>
            </a:r>
          </a:p>
          <a:p>
            <a:pPr marL="531813" lvl="1" indent="-173038" algn="just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es-ES" sz="1600" b="1" dirty="0" smtClean="0">
                <a:latin typeface="+mn-lt"/>
              </a:rPr>
              <a:t>Hospital de Emergencias Clemente Álvarez (Dres. M. Marino, L. Keller)</a:t>
            </a:r>
          </a:p>
          <a:p>
            <a:pPr marL="531813" lvl="1" indent="-173038" algn="just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es-ES" sz="1600" b="1" dirty="0" smtClean="0">
                <a:latin typeface="+mn-lt"/>
              </a:rPr>
              <a:t>Hospital Provincial de Rosario (Dr. G. Beristain, Dra. A. Área Castelli )</a:t>
            </a:r>
          </a:p>
          <a:p>
            <a:pPr marL="285750" indent="-285750" algn="just" fontAlgn="auto"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q"/>
              <a:defRPr/>
            </a:pPr>
            <a:r>
              <a:rPr lang="es-ES" sz="2200" b="1" dirty="0" smtClean="0">
                <a:latin typeface="+mn-lt"/>
              </a:rPr>
              <a:t>   </a:t>
            </a:r>
            <a:r>
              <a:rPr lang="es-ES" sz="2200" b="1" u="sng" dirty="0" smtClean="0">
                <a:latin typeface="+mn-lt"/>
              </a:rPr>
              <a:t>Hospitales sin Unidad Coronaria (Guardia Externa)</a:t>
            </a:r>
          </a:p>
          <a:p>
            <a:pPr marL="531813" lvl="1" indent="-173038" algn="just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es-ES" sz="1600" b="1" dirty="0" smtClean="0">
                <a:latin typeface="+mn-lt"/>
              </a:rPr>
              <a:t>Hospital Alberdi (Dra. M. </a:t>
            </a:r>
            <a:r>
              <a:rPr lang="es-ES" sz="1600" dirty="0" smtClean="0">
                <a:latin typeface="+mn-lt"/>
              </a:rPr>
              <a:t>V</a:t>
            </a:r>
            <a:r>
              <a:rPr lang="es-ES" sz="1600" b="1" dirty="0" smtClean="0">
                <a:latin typeface="+mn-lt"/>
              </a:rPr>
              <a:t>ariego)</a:t>
            </a:r>
          </a:p>
          <a:p>
            <a:pPr marL="531813" lvl="1" indent="-173038" algn="just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es-ES" sz="1600" b="1" dirty="0" smtClean="0">
                <a:latin typeface="+mn-lt"/>
              </a:rPr>
              <a:t>Hospital Carrasco (Dra. I. Vargas)</a:t>
            </a:r>
          </a:p>
          <a:p>
            <a:pPr marL="531813" lvl="1" indent="-173038" algn="just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es-ES" sz="1600" b="1" dirty="0" smtClean="0">
                <a:latin typeface="+mn-lt"/>
              </a:rPr>
              <a:t>Hospital Roque Sáenz Peña ( G. Bongiovanni)</a:t>
            </a:r>
          </a:p>
          <a:p>
            <a:pPr marL="531813" lvl="1" indent="-173038" algn="just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es-ES" sz="1600" b="1" dirty="0" smtClean="0">
                <a:latin typeface="+mn-lt"/>
              </a:rPr>
              <a:t>Hospital Eva Perón (Granadero Baigorria) (Dra. C. Mancuso)</a:t>
            </a:r>
          </a:p>
          <a:p>
            <a:pPr marL="531813" lvl="1" indent="-173038" algn="just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es-ES" sz="1600" b="1" dirty="0" smtClean="0">
                <a:latin typeface="+mn-lt"/>
              </a:rPr>
              <a:t>Hospital Anselmo </a:t>
            </a:r>
            <a:r>
              <a:rPr lang="es-ES" sz="1600" b="1" dirty="0" err="1" smtClean="0">
                <a:latin typeface="+mn-lt"/>
              </a:rPr>
              <a:t>Gamen</a:t>
            </a:r>
            <a:r>
              <a:rPr lang="es-ES" sz="1600" b="1" dirty="0" smtClean="0">
                <a:latin typeface="+mn-lt"/>
              </a:rPr>
              <a:t> VGG (Dra. P. Del Greco) </a:t>
            </a:r>
          </a:p>
          <a:p>
            <a:pPr marL="531813" lvl="1" indent="-173038" algn="just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es-ES" sz="1600" b="1" dirty="0" smtClean="0">
                <a:latin typeface="+mn-lt"/>
              </a:rPr>
              <a:t>Policlínico San Martín (Dr. J. Buera)</a:t>
            </a:r>
          </a:p>
          <a:p>
            <a:pPr marL="285750" indent="-252000" fontAlgn="auto"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q"/>
              <a:defRPr/>
            </a:pPr>
            <a:r>
              <a:rPr lang="es-ES" sz="2200" b="1" dirty="0" smtClean="0">
                <a:latin typeface="+mn-lt"/>
              </a:rPr>
              <a:t>   </a:t>
            </a:r>
            <a:r>
              <a:rPr lang="es-ES" sz="2200" b="1" u="sng" dirty="0" smtClean="0">
                <a:latin typeface="+mn-lt"/>
              </a:rPr>
              <a:t>Sistema Integrado Emergencia Sanitaria (S.I.E.S) </a:t>
            </a:r>
          </a:p>
          <a:p>
            <a:pPr marL="742950" lvl="1" indent="-252000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defRPr/>
            </a:pPr>
            <a:r>
              <a:rPr lang="es-ES" sz="1800" b="1" dirty="0" smtClean="0">
                <a:latin typeface="+mn-lt"/>
              </a:rPr>
              <a:t>(</a:t>
            </a:r>
            <a:r>
              <a:rPr lang="es-ES" sz="1600" b="1" dirty="0" smtClean="0">
                <a:latin typeface="+mn-lt"/>
              </a:rPr>
              <a:t>Dr. A. </a:t>
            </a:r>
            <a:r>
              <a:rPr lang="es-ES" sz="1600" b="1" dirty="0" err="1" smtClean="0">
                <a:latin typeface="+mn-lt"/>
              </a:rPr>
              <a:t>Pafundi</a:t>
            </a:r>
            <a:r>
              <a:rPr lang="es-ES" sz="1600" b="1" dirty="0" smtClean="0">
                <a:latin typeface="+mn-lt"/>
              </a:rPr>
              <a:t>, Dra. J. </a:t>
            </a:r>
            <a:r>
              <a:rPr lang="es-ES" sz="1600" b="1" dirty="0" err="1" smtClean="0">
                <a:latin typeface="+mn-lt"/>
              </a:rPr>
              <a:t>Kinkela</a:t>
            </a:r>
            <a:r>
              <a:rPr lang="es-ES" sz="1600" b="1" dirty="0" smtClean="0">
                <a:latin typeface="+mn-lt"/>
              </a:rPr>
              <a:t>)</a:t>
            </a:r>
          </a:p>
          <a:p>
            <a:pPr marL="285750" indent="-285750" algn="just" fontAlgn="auto"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q"/>
              <a:defRPr/>
            </a:pPr>
            <a:r>
              <a:rPr lang="es-ES" sz="2200" dirty="0" smtClean="0">
                <a:latin typeface="+mn-lt"/>
              </a:rPr>
              <a:t>   </a:t>
            </a:r>
            <a:r>
              <a:rPr lang="es-ES" sz="2200" b="1" u="sng" dirty="0" smtClean="0">
                <a:latin typeface="+mn-lt"/>
              </a:rPr>
              <a:t>Autoridades de Ministerio de Salud de la Provincia de Santa Fe y </a:t>
            </a:r>
            <a:br>
              <a:rPr lang="es-ES" sz="2200" b="1" u="sng" dirty="0" smtClean="0">
                <a:latin typeface="+mn-lt"/>
              </a:rPr>
            </a:br>
            <a:r>
              <a:rPr lang="es-ES" sz="2200" b="1" dirty="0" smtClean="0">
                <a:latin typeface="+mn-lt"/>
              </a:rPr>
              <a:t>   </a:t>
            </a:r>
            <a:r>
              <a:rPr lang="es-ES" sz="2200" b="1" u="sng" dirty="0" smtClean="0">
                <a:latin typeface="+mn-lt"/>
              </a:rPr>
              <a:t>de la Secretaria de Salud Pública de la Municipalidad de Rosario</a:t>
            </a:r>
          </a:p>
          <a:p>
            <a:pPr marL="531813" lvl="1" indent="-173038" algn="just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defRPr/>
            </a:pPr>
            <a:r>
              <a:rPr lang="es-ES" sz="1600" b="1" dirty="0" smtClean="0">
                <a:latin typeface="+mn-lt"/>
              </a:rPr>
              <a:t>    (Dr. F. </a:t>
            </a:r>
            <a:r>
              <a:rPr lang="es-ES" sz="1600" b="1" dirty="0" err="1" smtClean="0">
                <a:latin typeface="+mn-lt"/>
              </a:rPr>
              <a:t>Fiorilli</a:t>
            </a:r>
            <a:r>
              <a:rPr lang="es-ES" sz="1600" b="1" dirty="0" smtClean="0">
                <a:latin typeface="+mn-lt"/>
              </a:rPr>
              <a:t>, A. </a:t>
            </a:r>
            <a:r>
              <a:rPr lang="es-ES" sz="1600" b="1" dirty="0" err="1" smtClean="0">
                <a:latin typeface="+mn-lt"/>
              </a:rPr>
              <a:t>Chapelet</a:t>
            </a:r>
            <a:r>
              <a:rPr lang="es-ES" sz="1600" b="1" dirty="0" smtClean="0">
                <a:latin typeface="+mn-lt"/>
              </a:rPr>
              <a:t>, P. </a:t>
            </a:r>
            <a:r>
              <a:rPr lang="es-ES" sz="1600" b="1" dirty="0" err="1" smtClean="0">
                <a:latin typeface="+mn-lt"/>
              </a:rPr>
              <a:t>Beletich</a:t>
            </a:r>
            <a:r>
              <a:rPr lang="es-ES" sz="1600" b="1" dirty="0" smtClean="0">
                <a:latin typeface="+mn-lt"/>
              </a:rPr>
              <a:t>)</a:t>
            </a:r>
            <a:endParaRPr lang="es-ES" sz="2200" b="1" u="sng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6685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 smtClean="0"/>
          </a:p>
        </p:txBody>
      </p:sp>
      <p:sp>
        <p:nvSpPr>
          <p:cNvPr id="103427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 smtClean="0"/>
          </a:p>
        </p:txBody>
      </p:sp>
      <p:pic>
        <p:nvPicPr>
          <p:cNvPr id="1280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5" y="260648"/>
            <a:ext cx="8743950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sp>
        <p:nvSpPr>
          <p:cNvPr id="2" name="1 Rectángulo"/>
          <p:cNvSpPr/>
          <p:nvPr/>
        </p:nvSpPr>
        <p:spPr bwMode="auto">
          <a:xfrm>
            <a:off x="683568" y="1412776"/>
            <a:ext cx="2376264" cy="576064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467544" y="2406367"/>
            <a:ext cx="8215370" cy="2246769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s-ES" sz="2800" b="1" dirty="0" smtClean="0">
                <a:solidFill>
                  <a:srgbClr val="000000"/>
                </a:solidFill>
              </a:rPr>
              <a:t>En el futuro, los avances en la atención de pacientes con IAMCEST vendrán solo a partir de estudios que reflejen la práctica actual, tratando de ampliar el uso de la </a:t>
            </a:r>
            <a:r>
              <a:rPr lang="es-ES" sz="2800" b="1" dirty="0" err="1" smtClean="0">
                <a:solidFill>
                  <a:srgbClr val="000000"/>
                </a:solidFill>
              </a:rPr>
              <a:t>ICPp</a:t>
            </a:r>
            <a:r>
              <a:rPr lang="es-ES" sz="2800" b="1" dirty="0" smtClean="0">
                <a:solidFill>
                  <a:srgbClr val="000000"/>
                </a:solidFill>
              </a:rPr>
              <a:t> pero disminuyendo el retardo a la consulta</a:t>
            </a:r>
            <a:r>
              <a:rPr lang="es-ES" sz="2800" dirty="0" smtClean="0">
                <a:solidFill>
                  <a:srgbClr val="000000"/>
                </a:solidFill>
              </a:rPr>
              <a:t>.</a:t>
            </a:r>
            <a:endParaRPr lang="es-AR" sz="2800" dirty="0" smtClean="0">
              <a:solidFill>
                <a:srgbClr val="000000"/>
              </a:solidFill>
            </a:endParaRPr>
          </a:p>
        </p:txBody>
      </p:sp>
      <p:cxnSp>
        <p:nvCxnSpPr>
          <p:cNvPr id="5" name="4 Conector recto"/>
          <p:cNvCxnSpPr/>
          <p:nvPr/>
        </p:nvCxnSpPr>
        <p:spPr bwMode="auto">
          <a:xfrm>
            <a:off x="2483768" y="6453336"/>
            <a:ext cx="2664296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5 Rectángulo"/>
          <p:cNvSpPr/>
          <p:nvPr/>
        </p:nvSpPr>
        <p:spPr bwMode="auto">
          <a:xfrm>
            <a:off x="755576" y="2060848"/>
            <a:ext cx="2592288" cy="28803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9461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 smtClean="0"/>
          </a:p>
        </p:txBody>
      </p:sp>
      <p:sp>
        <p:nvSpPr>
          <p:cNvPr id="103427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 smtClean="0"/>
          </a:p>
        </p:txBody>
      </p:sp>
      <p:pic>
        <p:nvPicPr>
          <p:cNvPr id="1280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5" y="260648"/>
            <a:ext cx="8743950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sp>
        <p:nvSpPr>
          <p:cNvPr id="2" name="1 Rectángulo"/>
          <p:cNvSpPr/>
          <p:nvPr/>
        </p:nvSpPr>
        <p:spPr bwMode="auto">
          <a:xfrm>
            <a:off x="683568" y="1412776"/>
            <a:ext cx="2376264" cy="576064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467544" y="2476053"/>
            <a:ext cx="8215370" cy="1384995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s-ES" sz="2800" b="1" dirty="0" smtClean="0">
                <a:solidFill>
                  <a:srgbClr val="000000"/>
                </a:solidFill>
              </a:rPr>
              <a:t>Debemos ir más allá de todos los argumentos y encontrar formas de acortar el tiempo de isquemia total.</a:t>
            </a:r>
            <a:endParaRPr lang="es-AR" sz="2800" b="1" dirty="0" smtClean="0">
              <a:solidFill>
                <a:srgbClr val="000000"/>
              </a:solidFill>
            </a:endParaRPr>
          </a:p>
        </p:txBody>
      </p:sp>
      <p:sp>
        <p:nvSpPr>
          <p:cNvPr id="10" name="9 Rectángulo"/>
          <p:cNvSpPr/>
          <p:nvPr/>
        </p:nvSpPr>
        <p:spPr bwMode="auto">
          <a:xfrm>
            <a:off x="755576" y="2060848"/>
            <a:ext cx="2592288" cy="28803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80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 smtClean="0"/>
          </a:p>
        </p:txBody>
      </p:sp>
      <p:sp>
        <p:nvSpPr>
          <p:cNvPr id="103427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 smtClean="0"/>
          </a:p>
        </p:txBody>
      </p:sp>
      <p:pic>
        <p:nvPicPr>
          <p:cNvPr id="1280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5" y="260648"/>
            <a:ext cx="8743950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sp>
        <p:nvSpPr>
          <p:cNvPr id="2" name="1 Rectángulo"/>
          <p:cNvSpPr/>
          <p:nvPr/>
        </p:nvSpPr>
        <p:spPr bwMode="auto">
          <a:xfrm>
            <a:off x="683568" y="1412776"/>
            <a:ext cx="2376264" cy="576064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323528" y="2480697"/>
            <a:ext cx="8548438" cy="3108543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s-ES" sz="2800" b="1" dirty="0" smtClean="0">
                <a:solidFill>
                  <a:srgbClr val="000000"/>
                </a:solidFill>
              </a:rPr>
              <a:t>Las mejoras en el acceso a la atención adecuada de los pacientes con IAMCEST requieren un enfoque multifacético que involucre: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s-ES" sz="2800" b="1" u="sng" dirty="0" smtClean="0">
                <a:solidFill>
                  <a:srgbClr val="000000"/>
                </a:solidFill>
              </a:rPr>
              <a:t>educación del paciente</a:t>
            </a:r>
            <a:r>
              <a:rPr lang="es-ES" sz="2800" b="1" dirty="0" smtClean="0">
                <a:solidFill>
                  <a:srgbClr val="000000"/>
                </a:solidFill>
              </a:rPr>
              <a:t>,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s-ES" sz="2800" b="1" u="sng" dirty="0" smtClean="0">
                <a:solidFill>
                  <a:srgbClr val="000000"/>
                </a:solidFill>
              </a:rPr>
              <a:t>mejoras en los SEM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s-ES" sz="2800" b="1" u="sng" dirty="0" smtClean="0">
                <a:solidFill>
                  <a:srgbClr val="000000"/>
                </a:solidFill>
              </a:rPr>
              <a:t>establecimiento de una red de hospitales de referencia</a:t>
            </a:r>
            <a:r>
              <a:rPr lang="es-ES" sz="2800" b="1" dirty="0" smtClean="0">
                <a:solidFill>
                  <a:srgbClr val="000000"/>
                </a:solidFill>
              </a:rPr>
              <a:t> (con y sin capacidad de hacer ICP)</a:t>
            </a:r>
            <a:endParaRPr lang="es-AR" sz="2800" b="1" dirty="0">
              <a:solidFill>
                <a:srgbClr val="000000"/>
              </a:solidFill>
            </a:endParaRPr>
          </a:p>
        </p:txBody>
      </p:sp>
      <p:sp>
        <p:nvSpPr>
          <p:cNvPr id="10" name="9 Rectángulo"/>
          <p:cNvSpPr/>
          <p:nvPr/>
        </p:nvSpPr>
        <p:spPr bwMode="auto">
          <a:xfrm>
            <a:off x="755576" y="2060848"/>
            <a:ext cx="2592288" cy="28803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243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 smtClean="0"/>
          </a:p>
        </p:txBody>
      </p:sp>
      <p:sp>
        <p:nvSpPr>
          <p:cNvPr id="103427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 smtClean="0"/>
          </a:p>
        </p:txBody>
      </p:sp>
      <p:pic>
        <p:nvPicPr>
          <p:cNvPr id="1280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5" y="260648"/>
            <a:ext cx="8743950" cy="62865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</p:pic>
      <p:sp>
        <p:nvSpPr>
          <p:cNvPr id="10" name="9 Rectángulo"/>
          <p:cNvSpPr/>
          <p:nvPr/>
        </p:nvSpPr>
        <p:spPr>
          <a:xfrm>
            <a:off x="1140696" y="3287886"/>
            <a:ext cx="6815680" cy="1077218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000000"/>
                </a:solidFill>
              </a:rPr>
              <a:t>Tiempo es Músculo … </a:t>
            </a:r>
          </a:p>
          <a:p>
            <a:pPr algn="ctr"/>
            <a:r>
              <a:rPr lang="es-ES" sz="3200" b="1" dirty="0" smtClean="0">
                <a:solidFill>
                  <a:srgbClr val="000000"/>
                </a:solidFill>
              </a:rPr>
              <a:t>trasladémoslo a la práctica</a:t>
            </a:r>
            <a:endParaRPr lang="es-AR" sz="3200" b="1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787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647215" cy="5666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H:\TARJETA PERSONAL\LOGO GITMUPRO IA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1625260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Rectángulo"/>
          <p:cNvSpPr/>
          <p:nvPr/>
        </p:nvSpPr>
        <p:spPr>
          <a:xfrm>
            <a:off x="2214546" y="6202940"/>
            <a:ext cx="45991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es-ES_tradnl" sz="2400" b="1" dirty="0" smtClean="0">
                <a:solidFill>
                  <a:srgbClr val="FFFF00"/>
                </a:solidFill>
              </a:rPr>
              <a:t>www.hemodinamiahpc.com.ar</a:t>
            </a:r>
            <a:endParaRPr lang="es-ES" sz="2400" b="1" dirty="0">
              <a:solidFill>
                <a:srgbClr val="FFFF00"/>
              </a:solidFill>
            </a:endParaRPr>
          </a:p>
        </p:txBody>
      </p:sp>
      <p:sp>
        <p:nvSpPr>
          <p:cNvPr id="2" name="1 Rectángulo"/>
          <p:cNvSpPr/>
          <p:nvPr/>
        </p:nvSpPr>
        <p:spPr bwMode="auto">
          <a:xfrm>
            <a:off x="1839542" y="404664"/>
            <a:ext cx="5900810" cy="64807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000100" y="1404065"/>
            <a:ext cx="70723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4000" b="1" dirty="0" smtClean="0">
                <a:cs typeface="Arial" pitchFamily="34" charset="0"/>
              </a:rPr>
              <a:t>Gracias por su atención !!!</a:t>
            </a:r>
            <a:endParaRPr lang="es-AR" sz="4000" b="1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8233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reeform 2"/>
          <p:cNvSpPr>
            <a:spLocks/>
          </p:cNvSpPr>
          <p:nvPr/>
        </p:nvSpPr>
        <p:spPr bwMode="auto">
          <a:xfrm>
            <a:off x="1258888" y="5514975"/>
            <a:ext cx="6350000" cy="161925"/>
          </a:xfrm>
          <a:custGeom>
            <a:avLst/>
            <a:gdLst/>
            <a:ahLst/>
            <a:cxnLst>
              <a:cxn ang="0">
                <a:pos x="0" y="102"/>
              </a:cxn>
              <a:cxn ang="0">
                <a:pos x="132" y="0"/>
              </a:cxn>
              <a:cxn ang="0">
                <a:pos x="4000" y="0"/>
              </a:cxn>
              <a:cxn ang="0">
                <a:pos x="3867" y="102"/>
              </a:cxn>
              <a:cxn ang="0">
                <a:pos x="0" y="102"/>
              </a:cxn>
            </a:cxnLst>
            <a:rect l="0" t="0" r="r" b="b"/>
            <a:pathLst>
              <a:path w="4000" h="102">
                <a:moveTo>
                  <a:pt x="0" y="102"/>
                </a:moveTo>
                <a:lnTo>
                  <a:pt x="132" y="0"/>
                </a:lnTo>
                <a:lnTo>
                  <a:pt x="4000" y="0"/>
                </a:lnTo>
                <a:lnTo>
                  <a:pt x="3867" y="102"/>
                </a:lnTo>
                <a:lnTo>
                  <a:pt x="0" y="102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4339" name="Freeform 3"/>
          <p:cNvSpPr>
            <a:spLocks/>
          </p:cNvSpPr>
          <p:nvPr/>
        </p:nvSpPr>
        <p:spPr bwMode="auto">
          <a:xfrm>
            <a:off x="1258888" y="1657350"/>
            <a:ext cx="209550" cy="4019550"/>
          </a:xfrm>
          <a:custGeom>
            <a:avLst/>
            <a:gdLst/>
            <a:ahLst/>
            <a:cxnLst>
              <a:cxn ang="0">
                <a:pos x="0" y="2532"/>
              </a:cxn>
              <a:cxn ang="0">
                <a:pos x="0" y="102"/>
              </a:cxn>
              <a:cxn ang="0">
                <a:pos x="132" y="0"/>
              </a:cxn>
              <a:cxn ang="0">
                <a:pos x="132" y="2430"/>
              </a:cxn>
              <a:cxn ang="0">
                <a:pos x="0" y="2532"/>
              </a:cxn>
            </a:cxnLst>
            <a:rect l="0" t="0" r="r" b="b"/>
            <a:pathLst>
              <a:path w="132" h="2532">
                <a:moveTo>
                  <a:pt x="0" y="2532"/>
                </a:moveTo>
                <a:lnTo>
                  <a:pt x="0" y="102"/>
                </a:lnTo>
                <a:lnTo>
                  <a:pt x="132" y="0"/>
                </a:lnTo>
                <a:lnTo>
                  <a:pt x="132" y="2430"/>
                </a:lnTo>
                <a:lnTo>
                  <a:pt x="0" y="2532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1468438" y="1657350"/>
            <a:ext cx="614045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s-E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4341" name="Freeform 5"/>
          <p:cNvSpPr>
            <a:spLocks/>
          </p:cNvSpPr>
          <p:nvPr/>
        </p:nvSpPr>
        <p:spPr bwMode="auto">
          <a:xfrm>
            <a:off x="1258888" y="5514975"/>
            <a:ext cx="6350000" cy="161925"/>
          </a:xfrm>
          <a:custGeom>
            <a:avLst/>
            <a:gdLst/>
            <a:ahLst/>
            <a:cxnLst>
              <a:cxn ang="0">
                <a:pos x="0" y="17"/>
              </a:cxn>
              <a:cxn ang="0">
                <a:pos x="22" y="0"/>
              </a:cxn>
              <a:cxn ang="0">
                <a:pos x="666" y="0"/>
              </a:cxn>
            </a:cxnLst>
            <a:rect l="0" t="0" r="r" b="b"/>
            <a:pathLst>
              <a:path w="666" h="17">
                <a:moveTo>
                  <a:pt x="0" y="17"/>
                </a:moveTo>
                <a:lnTo>
                  <a:pt x="22" y="0"/>
                </a:lnTo>
                <a:lnTo>
                  <a:pt x="666" y="0"/>
                </a:lnTo>
              </a:path>
            </a:pathLst>
          </a:custGeom>
          <a:noFill/>
          <a:ln w="9525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4342" name="Freeform 6"/>
          <p:cNvSpPr>
            <a:spLocks/>
          </p:cNvSpPr>
          <p:nvPr/>
        </p:nvSpPr>
        <p:spPr bwMode="auto">
          <a:xfrm>
            <a:off x="1258888" y="4962525"/>
            <a:ext cx="6350000" cy="161925"/>
          </a:xfrm>
          <a:custGeom>
            <a:avLst/>
            <a:gdLst/>
            <a:ahLst/>
            <a:cxnLst>
              <a:cxn ang="0">
                <a:pos x="0" y="17"/>
              </a:cxn>
              <a:cxn ang="0">
                <a:pos x="22" y="0"/>
              </a:cxn>
              <a:cxn ang="0">
                <a:pos x="666" y="0"/>
              </a:cxn>
            </a:cxnLst>
            <a:rect l="0" t="0" r="r" b="b"/>
            <a:pathLst>
              <a:path w="666" h="17">
                <a:moveTo>
                  <a:pt x="0" y="17"/>
                </a:moveTo>
                <a:lnTo>
                  <a:pt x="22" y="0"/>
                </a:lnTo>
                <a:lnTo>
                  <a:pt x="666" y="0"/>
                </a:lnTo>
              </a:path>
            </a:pathLst>
          </a:custGeom>
          <a:noFill/>
          <a:ln w="9525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4343" name="Freeform 7"/>
          <p:cNvSpPr>
            <a:spLocks/>
          </p:cNvSpPr>
          <p:nvPr/>
        </p:nvSpPr>
        <p:spPr bwMode="auto">
          <a:xfrm>
            <a:off x="1258888" y="4419600"/>
            <a:ext cx="6350000" cy="152400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22" y="0"/>
              </a:cxn>
              <a:cxn ang="0">
                <a:pos x="666" y="0"/>
              </a:cxn>
            </a:cxnLst>
            <a:rect l="0" t="0" r="r" b="b"/>
            <a:pathLst>
              <a:path w="666" h="16">
                <a:moveTo>
                  <a:pt x="0" y="16"/>
                </a:moveTo>
                <a:lnTo>
                  <a:pt x="22" y="0"/>
                </a:lnTo>
                <a:lnTo>
                  <a:pt x="666" y="0"/>
                </a:lnTo>
              </a:path>
            </a:pathLst>
          </a:custGeom>
          <a:noFill/>
          <a:ln w="9525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4344" name="Freeform 8"/>
          <p:cNvSpPr>
            <a:spLocks/>
          </p:cNvSpPr>
          <p:nvPr/>
        </p:nvSpPr>
        <p:spPr bwMode="auto">
          <a:xfrm>
            <a:off x="1258888" y="3867150"/>
            <a:ext cx="6350000" cy="152400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22" y="0"/>
              </a:cxn>
              <a:cxn ang="0">
                <a:pos x="666" y="0"/>
              </a:cxn>
            </a:cxnLst>
            <a:rect l="0" t="0" r="r" b="b"/>
            <a:pathLst>
              <a:path w="666" h="16">
                <a:moveTo>
                  <a:pt x="0" y="16"/>
                </a:moveTo>
                <a:lnTo>
                  <a:pt x="22" y="0"/>
                </a:lnTo>
                <a:lnTo>
                  <a:pt x="666" y="0"/>
                </a:lnTo>
              </a:path>
            </a:pathLst>
          </a:custGeom>
          <a:noFill/>
          <a:ln w="9525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4345" name="Freeform 9"/>
          <p:cNvSpPr>
            <a:spLocks/>
          </p:cNvSpPr>
          <p:nvPr/>
        </p:nvSpPr>
        <p:spPr bwMode="auto">
          <a:xfrm>
            <a:off x="1258888" y="3314700"/>
            <a:ext cx="6350000" cy="152400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22" y="0"/>
              </a:cxn>
              <a:cxn ang="0">
                <a:pos x="666" y="0"/>
              </a:cxn>
            </a:cxnLst>
            <a:rect l="0" t="0" r="r" b="b"/>
            <a:pathLst>
              <a:path w="666" h="16">
                <a:moveTo>
                  <a:pt x="0" y="16"/>
                </a:moveTo>
                <a:lnTo>
                  <a:pt x="22" y="0"/>
                </a:lnTo>
                <a:lnTo>
                  <a:pt x="666" y="0"/>
                </a:lnTo>
              </a:path>
            </a:pathLst>
          </a:custGeom>
          <a:noFill/>
          <a:ln w="9525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4346" name="Freeform 10"/>
          <p:cNvSpPr>
            <a:spLocks/>
          </p:cNvSpPr>
          <p:nvPr/>
        </p:nvSpPr>
        <p:spPr bwMode="auto">
          <a:xfrm>
            <a:off x="1258888" y="2762250"/>
            <a:ext cx="6350000" cy="152400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22" y="0"/>
              </a:cxn>
              <a:cxn ang="0">
                <a:pos x="666" y="0"/>
              </a:cxn>
            </a:cxnLst>
            <a:rect l="0" t="0" r="r" b="b"/>
            <a:pathLst>
              <a:path w="666" h="16">
                <a:moveTo>
                  <a:pt x="0" y="16"/>
                </a:moveTo>
                <a:lnTo>
                  <a:pt x="22" y="0"/>
                </a:lnTo>
                <a:lnTo>
                  <a:pt x="666" y="0"/>
                </a:lnTo>
              </a:path>
            </a:pathLst>
          </a:custGeom>
          <a:noFill/>
          <a:ln w="9525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4347" name="Freeform 11"/>
          <p:cNvSpPr>
            <a:spLocks/>
          </p:cNvSpPr>
          <p:nvPr/>
        </p:nvSpPr>
        <p:spPr bwMode="auto">
          <a:xfrm>
            <a:off x="1258888" y="2209800"/>
            <a:ext cx="6350000" cy="161925"/>
          </a:xfrm>
          <a:custGeom>
            <a:avLst/>
            <a:gdLst/>
            <a:ahLst/>
            <a:cxnLst>
              <a:cxn ang="0">
                <a:pos x="0" y="17"/>
              </a:cxn>
              <a:cxn ang="0">
                <a:pos x="22" y="0"/>
              </a:cxn>
              <a:cxn ang="0">
                <a:pos x="666" y="0"/>
              </a:cxn>
            </a:cxnLst>
            <a:rect l="0" t="0" r="r" b="b"/>
            <a:pathLst>
              <a:path w="666" h="17">
                <a:moveTo>
                  <a:pt x="0" y="17"/>
                </a:moveTo>
                <a:lnTo>
                  <a:pt x="22" y="0"/>
                </a:lnTo>
                <a:lnTo>
                  <a:pt x="666" y="0"/>
                </a:lnTo>
              </a:path>
            </a:pathLst>
          </a:custGeom>
          <a:noFill/>
          <a:ln w="9525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4348" name="Freeform 12"/>
          <p:cNvSpPr>
            <a:spLocks/>
          </p:cNvSpPr>
          <p:nvPr/>
        </p:nvSpPr>
        <p:spPr bwMode="auto">
          <a:xfrm>
            <a:off x="1258888" y="1657350"/>
            <a:ext cx="6350000" cy="161925"/>
          </a:xfrm>
          <a:custGeom>
            <a:avLst/>
            <a:gdLst/>
            <a:ahLst/>
            <a:cxnLst>
              <a:cxn ang="0">
                <a:pos x="0" y="17"/>
              </a:cxn>
              <a:cxn ang="0">
                <a:pos x="22" y="0"/>
              </a:cxn>
              <a:cxn ang="0">
                <a:pos x="666" y="0"/>
              </a:cxn>
            </a:cxnLst>
            <a:rect l="0" t="0" r="r" b="b"/>
            <a:pathLst>
              <a:path w="666" h="17">
                <a:moveTo>
                  <a:pt x="0" y="17"/>
                </a:moveTo>
                <a:lnTo>
                  <a:pt x="22" y="0"/>
                </a:lnTo>
                <a:lnTo>
                  <a:pt x="666" y="0"/>
                </a:lnTo>
              </a:path>
            </a:pathLst>
          </a:custGeom>
          <a:noFill/>
          <a:ln w="9525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4349" name="Freeform 13"/>
          <p:cNvSpPr>
            <a:spLocks/>
          </p:cNvSpPr>
          <p:nvPr/>
        </p:nvSpPr>
        <p:spPr bwMode="auto">
          <a:xfrm>
            <a:off x="1258888" y="5514975"/>
            <a:ext cx="6350000" cy="161925"/>
          </a:xfrm>
          <a:custGeom>
            <a:avLst/>
            <a:gdLst/>
            <a:ahLst/>
            <a:cxnLst>
              <a:cxn ang="0">
                <a:pos x="4000" y="0"/>
              </a:cxn>
              <a:cxn ang="0">
                <a:pos x="3867" y="102"/>
              </a:cxn>
              <a:cxn ang="0">
                <a:pos x="0" y="102"/>
              </a:cxn>
              <a:cxn ang="0">
                <a:pos x="132" y="0"/>
              </a:cxn>
              <a:cxn ang="0">
                <a:pos x="4000" y="0"/>
              </a:cxn>
            </a:cxnLst>
            <a:rect l="0" t="0" r="r" b="b"/>
            <a:pathLst>
              <a:path w="4000" h="102">
                <a:moveTo>
                  <a:pt x="4000" y="0"/>
                </a:moveTo>
                <a:lnTo>
                  <a:pt x="3867" y="102"/>
                </a:lnTo>
                <a:lnTo>
                  <a:pt x="0" y="102"/>
                </a:lnTo>
                <a:lnTo>
                  <a:pt x="132" y="0"/>
                </a:lnTo>
                <a:lnTo>
                  <a:pt x="4000" y="0"/>
                </a:lnTo>
                <a:close/>
              </a:path>
            </a:pathLst>
          </a:custGeom>
          <a:noFill/>
          <a:ln w="9525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4350" name="Freeform 14"/>
          <p:cNvSpPr>
            <a:spLocks/>
          </p:cNvSpPr>
          <p:nvPr/>
        </p:nvSpPr>
        <p:spPr bwMode="auto">
          <a:xfrm>
            <a:off x="1258888" y="1657350"/>
            <a:ext cx="209550" cy="4019550"/>
          </a:xfrm>
          <a:custGeom>
            <a:avLst/>
            <a:gdLst/>
            <a:ahLst/>
            <a:cxnLst>
              <a:cxn ang="0">
                <a:pos x="0" y="2532"/>
              </a:cxn>
              <a:cxn ang="0">
                <a:pos x="0" y="102"/>
              </a:cxn>
              <a:cxn ang="0">
                <a:pos x="132" y="0"/>
              </a:cxn>
              <a:cxn ang="0">
                <a:pos x="132" y="2430"/>
              </a:cxn>
              <a:cxn ang="0">
                <a:pos x="0" y="2532"/>
              </a:cxn>
            </a:cxnLst>
            <a:rect l="0" t="0" r="r" b="b"/>
            <a:pathLst>
              <a:path w="132" h="2532">
                <a:moveTo>
                  <a:pt x="0" y="2532"/>
                </a:moveTo>
                <a:lnTo>
                  <a:pt x="0" y="102"/>
                </a:lnTo>
                <a:lnTo>
                  <a:pt x="132" y="0"/>
                </a:lnTo>
                <a:lnTo>
                  <a:pt x="132" y="2430"/>
                </a:lnTo>
                <a:lnTo>
                  <a:pt x="0" y="2532"/>
                </a:lnTo>
                <a:close/>
              </a:path>
            </a:pathLst>
          </a:custGeom>
          <a:noFill/>
          <a:ln w="9525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4351" name="Rectangle 15"/>
          <p:cNvSpPr>
            <a:spLocks noChangeArrowheads="1"/>
          </p:cNvSpPr>
          <p:nvPr/>
        </p:nvSpPr>
        <p:spPr bwMode="auto">
          <a:xfrm>
            <a:off x="1468438" y="1657350"/>
            <a:ext cx="6140450" cy="3857625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s-E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4352" name="Freeform 16"/>
          <p:cNvSpPr>
            <a:spLocks/>
          </p:cNvSpPr>
          <p:nvPr/>
        </p:nvSpPr>
        <p:spPr bwMode="auto">
          <a:xfrm>
            <a:off x="2335213" y="1657350"/>
            <a:ext cx="209550" cy="4019550"/>
          </a:xfrm>
          <a:custGeom>
            <a:avLst/>
            <a:gdLst/>
            <a:ahLst/>
            <a:cxnLst>
              <a:cxn ang="0">
                <a:pos x="0" y="2532"/>
              </a:cxn>
              <a:cxn ang="0">
                <a:pos x="0" y="102"/>
              </a:cxn>
              <a:cxn ang="0">
                <a:pos x="132" y="0"/>
              </a:cxn>
              <a:cxn ang="0">
                <a:pos x="132" y="2430"/>
              </a:cxn>
              <a:cxn ang="0">
                <a:pos x="0" y="2532"/>
              </a:cxn>
            </a:cxnLst>
            <a:rect l="0" t="0" r="r" b="b"/>
            <a:pathLst>
              <a:path w="132" h="2532">
                <a:moveTo>
                  <a:pt x="0" y="2532"/>
                </a:moveTo>
                <a:lnTo>
                  <a:pt x="0" y="102"/>
                </a:lnTo>
                <a:lnTo>
                  <a:pt x="132" y="0"/>
                </a:lnTo>
                <a:lnTo>
                  <a:pt x="132" y="2430"/>
                </a:lnTo>
                <a:lnTo>
                  <a:pt x="0" y="2532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4353" name="Rectangle 17"/>
          <p:cNvSpPr>
            <a:spLocks noChangeArrowheads="1"/>
          </p:cNvSpPr>
          <p:nvPr/>
        </p:nvSpPr>
        <p:spPr bwMode="auto">
          <a:xfrm>
            <a:off x="1725613" y="1819275"/>
            <a:ext cx="609600" cy="3857625"/>
          </a:xfrm>
          <a:prstGeom prst="rect">
            <a:avLst/>
          </a:prstGeom>
          <a:solidFill>
            <a:srgbClr val="FF000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r>
              <a:rPr lang="es-ES_tradnl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35</a:t>
            </a:r>
          </a:p>
        </p:txBody>
      </p:sp>
      <p:sp>
        <p:nvSpPr>
          <p:cNvPr id="14354" name="Freeform 18"/>
          <p:cNvSpPr>
            <a:spLocks/>
          </p:cNvSpPr>
          <p:nvPr/>
        </p:nvSpPr>
        <p:spPr bwMode="auto">
          <a:xfrm>
            <a:off x="1725613" y="1657350"/>
            <a:ext cx="819150" cy="161925"/>
          </a:xfrm>
          <a:custGeom>
            <a:avLst/>
            <a:gdLst/>
            <a:ahLst/>
            <a:cxnLst>
              <a:cxn ang="0">
                <a:pos x="384" y="102"/>
              </a:cxn>
              <a:cxn ang="0">
                <a:pos x="516" y="0"/>
              </a:cxn>
              <a:cxn ang="0">
                <a:pos x="132" y="0"/>
              </a:cxn>
              <a:cxn ang="0">
                <a:pos x="0" y="102"/>
              </a:cxn>
              <a:cxn ang="0">
                <a:pos x="384" y="102"/>
              </a:cxn>
            </a:cxnLst>
            <a:rect l="0" t="0" r="r" b="b"/>
            <a:pathLst>
              <a:path w="516" h="102">
                <a:moveTo>
                  <a:pt x="384" y="102"/>
                </a:moveTo>
                <a:lnTo>
                  <a:pt x="516" y="0"/>
                </a:lnTo>
                <a:lnTo>
                  <a:pt x="132" y="0"/>
                </a:lnTo>
                <a:lnTo>
                  <a:pt x="0" y="102"/>
                </a:lnTo>
                <a:lnTo>
                  <a:pt x="384" y="102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4355" name="Freeform 19"/>
          <p:cNvSpPr>
            <a:spLocks/>
          </p:cNvSpPr>
          <p:nvPr/>
        </p:nvSpPr>
        <p:spPr bwMode="auto">
          <a:xfrm>
            <a:off x="3870325" y="3867150"/>
            <a:ext cx="209550" cy="1809750"/>
          </a:xfrm>
          <a:custGeom>
            <a:avLst/>
            <a:gdLst/>
            <a:ahLst/>
            <a:cxnLst>
              <a:cxn ang="0">
                <a:pos x="0" y="1140"/>
              </a:cxn>
              <a:cxn ang="0">
                <a:pos x="0" y="96"/>
              </a:cxn>
              <a:cxn ang="0">
                <a:pos x="132" y="0"/>
              </a:cxn>
              <a:cxn ang="0">
                <a:pos x="132" y="1038"/>
              </a:cxn>
              <a:cxn ang="0">
                <a:pos x="0" y="1140"/>
              </a:cxn>
            </a:cxnLst>
            <a:rect l="0" t="0" r="r" b="b"/>
            <a:pathLst>
              <a:path w="132" h="1140">
                <a:moveTo>
                  <a:pt x="0" y="1140"/>
                </a:moveTo>
                <a:lnTo>
                  <a:pt x="0" y="96"/>
                </a:lnTo>
                <a:lnTo>
                  <a:pt x="132" y="0"/>
                </a:lnTo>
                <a:lnTo>
                  <a:pt x="132" y="1038"/>
                </a:lnTo>
                <a:lnTo>
                  <a:pt x="0" y="114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4356" name="Rectangle 20"/>
          <p:cNvSpPr>
            <a:spLocks noChangeArrowheads="1"/>
          </p:cNvSpPr>
          <p:nvPr/>
        </p:nvSpPr>
        <p:spPr bwMode="auto">
          <a:xfrm>
            <a:off x="3251200" y="4019550"/>
            <a:ext cx="619125" cy="1657350"/>
          </a:xfrm>
          <a:prstGeom prst="rect">
            <a:avLst/>
          </a:prstGeom>
          <a:solidFill>
            <a:srgbClr val="FFFF0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r>
              <a:rPr lang="es-ES_tradnl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15</a:t>
            </a:r>
          </a:p>
        </p:txBody>
      </p:sp>
      <p:sp>
        <p:nvSpPr>
          <p:cNvPr id="14357" name="Freeform 21"/>
          <p:cNvSpPr>
            <a:spLocks/>
          </p:cNvSpPr>
          <p:nvPr/>
        </p:nvSpPr>
        <p:spPr bwMode="auto">
          <a:xfrm>
            <a:off x="3251200" y="3867150"/>
            <a:ext cx="828675" cy="152400"/>
          </a:xfrm>
          <a:custGeom>
            <a:avLst/>
            <a:gdLst/>
            <a:ahLst/>
            <a:cxnLst>
              <a:cxn ang="0">
                <a:pos x="390" y="96"/>
              </a:cxn>
              <a:cxn ang="0">
                <a:pos x="522" y="0"/>
              </a:cxn>
              <a:cxn ang="0">
                <a:pos x="132" y="0"/>
              </a:cxn>
              <a:cxn ang="0">
                <a:pos x="0" y="96"/>
              </a:cxn>
              <a:cxn ang="0">
                <a:pos x="390" y="96"/>
              </a:cxn>
            </a:cxnLst>
            <a:rect l="0" t="0" r="r" b="b"/>
            <a:pathLst>
              <a:path w="522" h="96">
                <a:moveTo>
                  <a:pt x="390" y="96"/>
                </a:moveTo>
                <a:lnTo>
                  <a:pt x="522" y="0"/>
                </a:lnTo>
                <a:lnTo>
                  <a:pt x="132" y="0"/>
                </a:lnTo>
                <a:lnTo>
                  <a:pt x="0" y="96"/>
                </a:lnTo>
                <a:lnTo>
                  <a:pt x="390" y="96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4358" name="Freeform 22"/>
          <p:cNvSpPr>
            <a:spLocks/>
          </p:cNvSpPr>
          <p:nvPr/>
        </p:nvSpPr>
        <p:spPr bwMode="auto">
          <a:xfrm>
            <a:off x="5405438" y="4419600"/>
            <a:ext cx="209550" cy="1257300"/>
          </a:xfrm>
          <a:custGeom>
            <a:avLst/>
            <a:gdLst/>
            <a:ahLst/>
            <a:cxnLst>
              <a:cxn ang="0">
                <a:pos x="0" y="792"/>
              </a:cxn>
              <a:cxn ang="0">
                <a:pos x="0" y="96"/>
              </a:cxn>
              <a:cxn ang="0">
                <a:pos x="132" y="0"/>
              </a:cxn>
              <a:cxn ang="0">
                <a:pos x="132" y="690"/>
              </a:cxn>
              <a:cxn ang="0">
                <a:pos x="0" y="792"/>
              </a:cxn>
            </a:cxnLst>
            <a:rect l="0" t="0" r="r" b="b"/>
            <a:pathLst>
              <a:path w="132" h="792">
                <a:moveTo>
                  <a:pt x="0" y="792"/>
                </a:moveTo>
                <a:lnTo>
                  <a:pt x="0" y="96"/>
                </a:lnTo>
                <a:lnTo>
                  <a:pt x="132" y="0"/>
                </a:lnTo>
                <a:lnTo>
                  <a:pt x="132" y="690"/>
                </a:lnTo>
                <a:lnTo>
                  <a:pt x="0" y="792"/>
                </a:lnTo>
                <a:close/>
              </a:path>
            </a:pathLst>
          </a:custGeom>
          <a:solidFill>
            <a:srgbClr val="00FF00"/>
          </a:solidFill>
          <a:ln w="9525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4359" name="Rectangle 23"/>
          <p:cNvSpPr>
            <a:spLocks noChangeArrowheads="1"/>
          </p:cNvSpPr>
          <p:nvPr/>
        </p:nvSpPr>
        <p:spPr bwMode="auto">
          <a:xfrm>
            <a:off x="4786313" y="4572000"/>
            <a:ext cx="619125" cy="1104900"/>
          </a:xfrm>
          <a:prstGeom prst="rect">
            <a:avLst/>
          </a:prstGeom>
          <a:solidFill>
            <a:srgbClr val="00FF0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r>
              <a:rPr lang="es-ES_tradnl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10</a:t>
            </a:r>
          </a:p>
        </p:txBody>
      </p:sp>
      <p:sp>
        <p:nvSpPr>
          <p:cNvPr id="14360" name="Freeform 24"/>
          <p:cNvSpPr>
            <a:spLocks/>
          </p:cNvSpPr>
          <p:nvPr/>
        </p:nvSpPr>
        <p:spPr bwMode="auto">
          <a:xfrm>
            <a:off x="4786313" y="4419600"/>
            <a:ext cx="828675" cy="152400"/>
          </a:xfrm>
          <a:custGeom>
            <a:avLst/>
            <a:gdLst/>
            <a:ahLst/>
            <a:cxnLst>
              <a:cxn ang="0">
                <a:pos x="390" y="96"/>
              </a:cxn>
              <a:cxn ang="0">
                <a:pos x="522" y="0"/>
              </a:cxn>
              <a:cxn ang="0">
                <a:pos x="132" y="0"/>
              </a:cxn>
              <a:cxn ang="0">
                <a:pos x="0" y="96"/>
              </a:cxn>
              <a:cxn ang="0">
                <a:pos x="390" y="96"/>
              </a:cxn>
            </a:cxnLst>
            <a:rect l="0" t="0" r="r" b="b"/>
            <a:pathLst>
              <a:path w="522" h="96">
                <a:moveTo>
                  <a:pt x="390" y="96"/>
                </a:moveTo>
                <a:lnTo>
                  <a:pt x="522" y="0"/>
                </a:lnTo>
                <a:lnTo>
                  <a:pt x="132" y="0"/>
                </a:lnTo>
                <a:lnTo>
                  <a:pt x="0" y="96"/>
                </a:lnTo>
                <a:lnTo>
                  <a:pt x="390" y="96"/>
                </a:lnTo>
                <a:close/>
              </a:path>
            </a:pathLst>
          </a:custGeom>
          <a:solidFill>
            <a:srgbClr val="00FF00"/>
          </a:solidFill>
          <a:ln w="9525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4361" name="Freeform 25"/>
          <p:cNvSpPr>
            <a:spLocks/>
          </p:cNvSpPr>
          <p:nvPr/>
        </p:nvSpPr>
        <p:spPr bwMode="auto">
          <a:xfrm>
            <a:off x="6931025" y="4743450"/>
            <a:ext cx="209550" cy="933450"/>
          </a:xfrm>
          <a:custGeom>
            <a:avLst/>
            <a:gdLst/>
            <a:ahLst/>
            <a:cxnLst>
              <a:cxn ang="0">
                <a:pos x="0" y="588"/>
              </a:cxn>
              <a:cxn ang="0">
                <a:pos x="0" y="102"/>
              </a:cxn>
              <a:cxn ang="0">
                <a:pos x="132" y="0"/>
              </a:cxn>
              <a:cxn ang="0">
                <a:pos x="132" y="486"/>
              </a:cxn>
              <a:cxn ang="0">
                <a:pos x="0" y="588"/>
              </a:cxn>
            </a:cxnLst>
            <a:rect l="0" t="0" r="r" b="b"/>
            <a:pathLst>
              <a:path w="132" h="588">
                <a:moveTo>
                  <a:pt x="0" y="588"/>
                </a:moveTo>
                <a:lnTo>
                  <a:pt x="0" y="102"/>
                </a:lnTo>
                <a:lnTo>
                  <a:pt x="132" y="0"/>
                </a:lnTo>
                <a:lnTo>
                  <a:pt x="132" y="486"/>
                </a:lnTo>
                <a:lnTo>
                  <a:pt x="0" y="588"/>
                </a:lnTo>
                <a:close/>
              </a:path>
            </a:pathLst>
          </a:custGeom>
          <a:solidFill>
            <a:srgbClr val="00FF00"/>
          </a:solidFill>
          <a:ln w="9525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4362" name="Rectangle 26"/>
          <p:cNvSpPr>
            <a:spLocks noChangeArrowheads="1"/>
          </p:cNvSpPr>
          <p:nvPr/>
        </p:nvSpPr>
        <p:spPr bwMode="auto">
          <a:xfrm>
            <a:off x="6321425" y="4905375"/>
            <a:ext cx="609600" cy="771525"/>
          </a:xfrm>
          <a:prstGeom prst="rect">
            <a:avLst/>
          </a:prstGeom>
          <a:solidFill>
            <a:srgbClr val="00FF0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r>
              <a:rPr lang="es-ES_tradnl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s-ES_tradnl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7</a:t>
            </a:r>
          </a:p>
        </p:txBody>
      </p:sp>
      <p:sp>
        <p:nvSpPr>
          <p:cNvPr id="14363" name="Freeform 27"/>
          <p:cNvSpPr>
            <a:spLocks/>
          </p:cNvSpPr>
          <p:nvPr/>
        </p:nvSpPr>
        <p:spPr bwMode="auto">
          <a:xfrm>
            <a:off x="6321425" y="4743450"/>
            <a:ext cx="819150" cy="161925"/>
          </a:xfrm>
          <a:custGeom>
            <a:avLst/>
            <a:gdLst/>
            <a:ahLst/>
            <a:cxnLst>
              <a:cxn ang="0">
                <a:pos x="384" y="102"/>
              </a:cxn>
              <a:cxn ang="0">
                <a:pos x="516" y="0"/>
              </a:cxn>
              <a:cxn ang="0">
                <a:pos x="132" y="0"/>
              </a:cxn>
              <a:cxn ang="0">
                <a:pos x="0" y="102"/>
              </a:cxn>
              <a:cxn ang="0">
                <a:pos x="384" y="102"/>
              </a:cxn>
            </a:cxnLst>
            <a:rect l="0" t="0" r="r" b="b"/>
            <a:pathLst>
              <a:path w="516" h="102">
                <a:moveTo>
                  <a:pt x="384" y="102"/>
                </a:moveTo>
                <a:lnTo>
                  <a:pt x="516" y="0"/>
                </a:lnTo>
                <a:lnTo>
                  <a:pt x="132" y="0"/>
                </a:lnTo>
                <a:lnTo>
                  <a:pt x="0" y="102"/>
                </a:lnTo>
                <a:lnTo>
                  <a:pt x="384" y="102"/>
                </a:lnTo>
                <a:close/>
              </a:path>
            </a:pathLst>
          </a:custGeom>
          <a:solidFill>
            <a:srgbClr val="00FF00"/>
          </a:solidFill>
          <a:ln w="9525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4364" name="Line 28"/>
          <p:cNvSpPr>
            <a:spLocks noChangeShapeType="1"/>
          </p:cNvSpPr>
          <p:nvPr/>
        </p:nvSpPr>
        <p:spPr bwMode="auto">
          <a:xfrm flipV="1">
            <a:off x="1258888" y="1819275"/>
            <a:ext cx="1587" cy="38576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4365" name="Line 29"/>
          <p:cNvSpPr>
            <a:spLocks noChangeShapeType="1"/>
          </p:cNvSpPr>
          <p:nvPr/>
        </p:nvSpPr>
        <p:spPr bwMode="auto">
          <a:xfrm flipH="1">
            <a:off x="1200150" y="5676900"/>
            <a:ext cx="58738" cy="15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4366" name="Line 30"/>
          <p:cNvSpPr>
            <a:spLocks noChangeShapeType="1"/>
          </p:cNvSpPr>
          <p:nvPr/>
        </p:nvSpPr>
        <p:spPr bwMode="auto">
          <a:xfrm flipH="1">
            <a:off x="1200150" y="5124450"/>
            <a:ext cx="58738" cy="15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4367" name="Line 31"/>
          <p:cNvSpPr>
            <a:spLocks noChangeShapeType="1"/>
          </p:cNvSpPr>
          <p:nvPr/>
        </p:nvSpPr>
        <p:spPr bwMode="auto">
          <a:xfrm flipH="1">
            <a:off x="1200150" y="4572000"/>
            <a:ext cx="58738" cy="15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4368" name="Line 32"/>
          <p:cNvSpPr>
            <a:spLocks noChangeShapeType="1"/>
          </p:cNvSpPr>
          <p:nvPr/>
        </p:nvSpPr>
        <p:spPr bwMode="auto">
          <a:xfrm flipH="1">
            <a:off x="1200150" y="4019550"/>
            <a:ext cx="58738" cy="15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4369" name="Line 33"/>
          <p:cNvSpPr>
            <a:spLocks noChangeShapeType="1"/>
          </p:cNvSpPr>
          <p:nvPr/>
        </p:nvSpPr>
        <p:spPr bwMode="auto">
          <a:xfrm flipH="1">
            <a:off x="1200150" y="3467100"/>
            <a:ext cx="58738" cy="15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4370" name="Line 34"/>
          <p:cNvSpPr>
            <a:spLocks noChangeShapeType="1"/>
          </p:cNvSpPr>
          <p:nvPr/>
        </p:nvSpPr>
        <p:spPr bwMode="auto">
          <a:xfrm flipH="1">
            <a:off x="1200150" y="2914650"/>
            <a:ext cx="58738" cy="15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4371" name="Line 35"/>
          <p:cNvSpPr>
            <a:spLocks noChangeShapeType="1"/>
          </p:cNvSpPr>
          <p:nvPr/>
        </p:nvSpPr>
        <p:spPr bwMode="auto">
          <a:xfrm flipH="1">
            <a:off x="1200150" y="2371725"/>
            <a:ext cx="58738" cy="15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4372" name="Line 36"/>
          <p:cNvSpPr>
            <a:spLocks noChangeShapeType="1"/>
          </p:cNvSpPr>
          <p:nvPr/>
        </p:nvSpPr>
        <p:spPr bwMode="auto">
          <a:xfrm flipH="1">
            <a:off x="1200150" y="1819275"/>
            <a:ext cx="58738" cy="15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4373" name="Rectangle 37"/>
          <p:cNvSpPr>
            <a:spLocks noChangeArrowheads="1"/>
          </p:cNvSpPr>
          <p:nvPr/>
        </p:nvSpPr>
        <p:spPr bwMode="auto">
          <a:xfrm>
            <a:off x="1019175" y="5524500"/>
            <a:ext cx="25717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s-ES_tradnl" sz="2200" b="1">
                <a:solidFill>
                  <a:srgbClr val="FFFFFF"/>
                </a:solidFill>
                <a:latin typeface="Times New Roman" pitchFamily="18" charset="0"/>
              </a:rPr>
              <a:t>0</a:t>
            </a:r>
            <a:endParaRPr lang="es-ES_tradnl" sz="32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4374" name="Rectangle 38"/>
          <p:cNvSpPr>
            <a:spLocks noChangeArrowheads="1"/>
          </p:cNvSpPr>
          <p:nvPr/>
        </p:nvSpPr>
        <p:spPr bwMode="auto">
          <a:xfrm>
            <a:off x="1019175" y="4972050"/>
            <a:ext cx="25717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s-ES_tradnl" sz="2200" b="1">
                <a:solidFill>
                  <a:srgbClr val="FFFFFF"/>
                </a:solidFill>
                <a:latin typeface="Times New Roman" pitchFamily="18" charset="0"/>
              </a:rPr>
              <a:t>5</a:t>
            </a:r>
            <a:endParaRPr lang="es-ES_tradnl" sz="32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4375" name="Rectangle 39"/>
          <p:cNvSpPr>
            <a:spLocks noChangeArrowheads="1"/>
          </p:cNvSpPr>
          <p:nvPr/>
        </p:nvSpPr>
        <p:spPr bwMode="auto">
          <a:xfrm>
            <a:off x="876300" y="4419600"/>
            <a:ext cx="3905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s-ES_tradnl" sz="2200" b="1">
                <a:solidFill>
                  <a:srgbClr val="FFFFFF"/>
                </a:solidFill>
                <a:latin typeface="Times New Roman" pitchFamily="18" charset="0"/>
              </a:rPr>
              <a:t>10</a:t>
            </a:r>
            <a:endParaRPr lang="es-ES_tradnl" sz="32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4376" name="Rectangle 40"/>
          <p:cNvSpPr>
            <a:spLocks noChangeArrowheads="1"/>
          </p:cNvSpPr>
          <p:nvPr/>
        </p:nvSpPr>
        <p:spPr bwMode="auto">
          <a:xfrm>
            <a:off x="876300" y="3867150"/>
            <a:ext cx="3905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s-ES_tradnl" sz="2200" b="1">
                <a:solidFill>
                  <a:srgbClr val="FFFFFF"/>
                </a:solidFill>
                <a:latin typeface="Times New Roman" pitchFamily="18" charset="0"/>
              </a:rPr>
              <a:t>15</a:t>
            </a:r>
            <a:endParaRPr lang="es-ES_tradnl" sz="32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4377" name="Rectangle 41"/>
          <p:cNvSpPr>
            <a:spLocks noChangeArrowheads="1"/>
          </p:cNvSpPr>
          <p:nvPr/>
        </p:nvSpPr>
        <p:spPr bwMode="auto">
          <a:xfrm>
            <a:off x="876300" y="3314700"/>
            <a:ext cx="3905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s-ES_tradnl" sz="2200" b="1">
                <a:solidFill>
                  <a:srgbClr val="FFFFFF"/>
                </a:solidFill>
                <a:latin typeface="Times New Roman" pitchFamily="18" charset="0"/>
              </a:rPr>
              <a:t>20</a:t>
            </a:r>
            <a:endParaRPr lang="es-ES_tradnl" sz="32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4378" name="Rectangle 42"/>
          <p:cNvSpPr>
            <a:spLocks noChangeArrowheads="1"/>
          </p:cNvSpPr>
          <p:nvPr/>
        </p:nvSpPr>
        <p:spPr bwMode="auto">
          <a:xfrm>
            <a:off x="876300" y="2762250"/>
            <a:ext cx="3905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s-ES_tradnl" sz="2200" b="1">
                <a:solidFill>
                  <a:srgbClr val="FFFFFF"/>
                </a:solidFill>
                <a:latin typeface="Times New Roman" pitchFamily="18" charset="0"/>
              </a:rPr>
              <a:t>25</a:t>
            </a:r>
            <a:endParaRPr lang="es-ES_tradnl" sz="32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4379" name="Rectangle 43"/>
          <p:cNvSpPr>
            <a:spLocks noChangeArrowheads="1"/>
          </p:cNvSpPr>
          <p:nvPr/>
        </p:nvSpPr>
        <p:spPr bwMode="auto">
          <a:xfrm>
            <a:off x="876300" y="2219325"/>
            <a:ext cx="3905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s-ES_tradnl" sz="2200" b="1">
                <a:solidFill>
                  <a:srgbClr val="FFFFFF"/>
                </a:solidFill>
                <a:latin typeface="Times New Roman" pitchFamily="18" charset="0"/>
              </a:rPr>
              <a:t>30</a:t>
            </a:r>
            <a:endParaRPr lang="es-ES_tradnl" sz="32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4380" name="Rectangle 44"/>
          <p:cNvSpPr>
            <a:spLocks noChangeArrowheads="1"/>
          </p:cNvSpPr>
          <p:nvPr/>
        </p:nvSpPr>
        <p:spPr bwMode="auto">
          <a:xfrm>
            <a:off x="876300" y="1666875"/>
            <a:ext cx="3905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s-ES_tradnl" sz="2200" b="1">
                <a:solidFill>
                  <a:srgbClr val="FFFFFF"/>
                </a:solidFill>
                <a:latin typeface="Times New Roman" pitchFamily="18" charset="0"/>
              </a:rPr>
              <a:t>35</a:t>
            </a:r>
            <a:endParaRPr lang="es-ES_tradnl" sz="32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4381" name="Line 45"/>
          <p:cNvSpPr>
            <a:spLocks noChangeShapeType="1"/>
          </p:cNvSpPr>
          <p:nvPr/>
        </p:nvSpPr>
        <p:spPr bwMode="auto">
          <a:xfrm>
            <a:off x="1258888" y="5676900"/>
            <a:ext cx="6138862" cy="15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4382" name="Line 46"/>
          <p:cNvSpPr>
            <a:spLocks noChangeShapeType="1"/>
          </p:cNvSpPr>
          <p:nvPr/>
        </p:nvSpPr>
        <p:spPr bwMode="auto">
          <a:xfrm>
            <a:off x="1258888" y="5676900"/>
            <a:ext cx="1587" cy="5715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4383" name="Line 47"/>
          <p:cNvSpPr>
            <a:spLocks noChangeShapeType="1"/>
          </p:cNvSpPr>
          <p:nvPr/>
        </p:nvSpPr>
        <p:spPr bwMode="auto">
          <a:xfrm>
            <a:off x="2794000" y="5676900"/>
            <a:ext cx="1588" cy="5715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4384" name="Line 48"/>
          <p:cNvSpPr>
            <a:spLocks noChangeShapeType="1"/>
          </p:cNvSpPr>
          <p:nvPr/>
        </p:nvSpPr>
        <p:spPr bwMode="auto">
          <a:xfrm>
            <a:off x="4329113" y="5676900"/>
            <a:ext cx="1587" cy="5715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4385" name="Line 49"/>
          <p:cNvSpPr>
            <a:spLocks noChangeShapeType="1"/>
          </p:cNvSpPr>
          <p:nvPr/>
        </p:nvSpPr>
        <p:spPr bwMode="auto">
          <a:xfrm>
            <a:off x="5862638" y="5676900"/>
            <a:ext cx="1587" cy="5715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4386" name="Line 50"/>
          <p:cNvSpPr>
            <a:spLocks noChangeShapeType="1"/>
          </p:cNvSpPr>
          <p:nvPr/>
        </p:nvSpPr>
        <p:spPr bwMode="auto">
          <a:xfrm>
            <a:off x="7397750" y="5676900"/>
            <a:ext cx="1588" cy="5715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4387" name="Rectangle 51"/>
          <p:cNvSpPr>
            <a:spLocks noChangeArrowheads="1"/>
          </p:cNvSpPr>
          <p:nvPr/>
        </p:nvSpPr>
        <p:spPr bwMode="auto">
          <a:xfrm>
            <a:off x="1403648" y="5791200"/>
            <a:ext cx="132408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s-ES_tradnl" sz="2000" b="1" dirty="0">
                <a:solidFill>
                  <a:srgbClr val="FFFF00"/>
                </a:solidFill>
                <a:latin typeface="Arial"/>
              </a:rPr>
              <a:t>Pre </a:t>
            </a:r>
            <a:r>
              <a:rPr lang="es-ES_tradnl" sz="2000" b="1" dirty="0" smtClean="0">
                <a:solidFill>
                  <a:srgbClr val="FFFF00"/>
                </a:solidFill>
                <a:latin typeface="Arial"/>
              </a:rPr>
              <a:t>U.C.C. </a:t>
            </a:r>
            <a:endParaRPr lang="es-ES_tradnl" sz="2000" b="1" dirty="0">
              <a:solidFill>
                <a:srgbClr val="FFFF00"/>
              </a:solidFill>
              <a:latin typeface="Arial"/>
            </a:endParaRPr>
          </a:p>
          <a:p>
            <a:pPr eaLnBrk="0" hangingPunct="0">
              <a:defRPr/>
            </a:pPr>
            <a:r>
              <a:rPr lang="es-ES_tradnl" sz="2000" b="1" dirty="0">
                <a:solidFill>
                  <a:srgbClr val="FFFF00"/>
                </a:solidFill>
                <a:latin typeface="Arial"/>
              </a:rPr>
              <a:t>   </a:t>
            </a:r>
            <a:r>
              <a:rPr lang="es-ES_tradnl" sz="2000" b="1" dirty="0" smtClean="0">
                <a:solidFill>
                  <a:srgbClr val="FFFF00"/>
                </a:solidFill>
                <a:latin typeface="Arial"/>
              </a:rPr>
              <a:t>  (50s</a:t>
            </a:r>
            <a:r>
              <a:rPr lang="es-ES_tradnl" sz="2000" b="1" dirty="0">
                <a:solidFill>
                  <a:srgbClr val="FFFF00"/>
                </a:solidFill>
                <a:latin typeface="Arial"/>
              </a:rPr>
              <a:t>)</a:t>
            </a:r>
            <a:endParaRPr lang="es-ES_tradnl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</p:txBody>
      </p:sp>
      <p:sp>
        <p:nvSpPr>
          <p:cNvPr id="14388" name="Rectangle 52"/>
          <p:cNvSpPr>
            <a:spLocks noChangeArrowheads="1"/>
          </p:cNvSpPr>
          <p:nvPr/>
        </p:nvSpPr>
        <p:spPr bwMode="auto">
          <a:xfrm>
            <a:off x="3226495" y="5800725"/>
            <a:ext cx="769441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s-ES_tradnl" sz="2000" b="1" dirty="0" smtClean="0">
                <a:solidFill>
                  <a:srgbClr val="FFFF00"/>
                </a:solidFill>
                <a:latin typeface="Arial"/>
              </a:rPr>
              <a:t>U.C.C.</a:t>
            </a:r>
            <a:endParaRPr lang="es-ES_tradnl" sz="2000" b="1" dirty="0">
              <a:solidFill>
                <a:srgbClr val="FFFF00"/>
              </a:solidFill>
              <a:latin typeface="Arial"/>
            </a:endParaRPr>
          </a:p>
          <a:p>
            <a:pPr eaLnBrk="0" hangingPunct="0">
              <a:defRPr/>
            </a:pPr>
            <a:r>
              <a:rPr lang="es-ES_tradnl" sz="2000" b="1" dirty="0" smtClean="0">
                <a:solidFill>
                  <a:srgbClr val="FFFF00"/>
                </a:solidFill>
                <a:latin typeface="Arial"/>
              </a:rPr>
              <a:t> (60s</a:t>
            </a:r>
            <a:r>
              <a:rPr lang="es-ES_tradnl" sz="2000" b="1" dirty="0">
                <a:solidFill>
                  <a:srgbClr val="FFFF00"/>
                </a:solidFill>
                <a:latin typeface="Arial"/>
              </a:rPr>
              <a:t>)</a:t>
            </a:r>
            <a:endParaRPr lang="es-ES_tradnl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</p:txBody>
      </p:sp>
      <p:sp>
        <p:nvSpPr>
          <p:cNvPr id="14389" name="Rectangle 53"/>
          <p:cNvSpPr>
            <a:spLocks noChangeArrowheads="1"/>
          </p:cNvSpPr>
          <p:nvPr/>
        </p:nvSpPr>
        <p:spPr bwMode="auto">
          <a:xfrm>
            <a:off x="4427984" y="5800725"/>
            <a:ext cx="1497205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s-ES_tradnl" sz="2000" b="1" dirty="0" smtClean="0">
                <a:solidFill>
                  <a:srgbClr val="FFFF00"/>
                </a:solidFill>
                <a:latin typeface="Arial"/>
              </a:rPr>
              <a:t>Reperfusión</a:t>
            </a:r>
            <a:endParaRPr lang="es-ES_tradnl" sz="2000" b="1" dirty="0">
              <a:solidFill>
                <a:srgbClr val="FFFF00"/>
              </a:solidFill>
              <a:latin typeface="Arial"/>
            </a:endParaRPr>
          </a:p>
          <a:p>
            <a:pPr eaLnBrk="0" hangingPunct="0">
              <a:defRPr/>
            </a:pPr>
            <a:r>
              <a:rPr lang="es-ES_tradnl" sz="2000" b="1" dirty="0">
                <a:solidFill>
                  <a:srgbClr val="FFFF00"/>
                </a:solidFill>
                <a:latin typeface="Arial"/>
              </a:rPr>
              <a:t>  </a:t>
            </a:r>
            <a:r>
              <a:rPr lang="es-ES_tradnl" sz="2000" b="1" dirty="0" smtClean="0">
                <a:solidFill>
                  <a:srgbClr val="FFFF00"/>
                </a:solidFill>
                <a:latin typeface="Arial"/>
              </a:rPr>
              <a:t>   (</a:t>
            </a:r>
            <a:r>
              <a:rPr lang="es-ES_tradnl" sz="2000" b="1" dirty="0">
                <a:solidFill>
                  <a:srgbClr val="FFFF00"/>
                </a:solidFill>
                <a:latin typeface="Arial"/>
              </a:rPr>
              <a:t>80s)</a:t>
            </a:r>
            <a:endParaRPr lang="es-ES_tradnl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</p:txBody>
      </p:sp>
      <p:sp>
        <p:nvSpPr>
          <p:cNvPr id="14390" name="Rectangle 54"/>
          <p:cNvSpPr>
            <a:spLocks noChangeArrowheads="1"/>
          </p:cNvSpPr>
          <p:nvPr/>
        </p:nvSpPr>
        <p:spPr bwMode="auto">
          <a:xfrm>
            <a:off x="6217765" y="5800725"/>
            <a:ext cx="95378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defRPr/>
            </a:pPr>
            <a:r>
              <a:rPr lang="es-ES_tradnl" sz="2000" b="1" dirty="0" smtClean="0">
                <a:solidFill>
                  <a:srgbClr val="FFFF00"/>
                </a:solidFill>
                <a:latin typeface="Arial"/>
              </a:rPr>
              <a:t>ICPP</a:t>
            </a:r>
            <a:endParaRPr lang="es-ES_tradnl" sz="2000" b="1" dirty="0">
              <a:solidFill>
                <a:srgbClr val="FFFF00"/>
              </a:solidFill>
              <a:latin typeface="Arial"/>
            </a:endParaRPr>
          </a:p>
          <a:p>
            <a:pPr algn="ctr" eaLnBrk="0" hangingPunct="0">
              <a:defRPr/>
            </a:pPr>
            <a:r>
              <a:rPr lang="es-ES_tradnl" sz="2000" b="1" dirty="0">
                <a:solidFill>
                  <a:srgbClr val="FFFF00"/>
                </a:solidFill>
                <a:latin typeface="Arial"/>
              </a:rPr>
              <a:t> </a:t>
            </a:r>
            <a:r>
              <a:rPr lang="es-ES_tradnl" sz="2000" b="1" dirty="0" smtClean="0">
                <a:solidFill>
                  <a:srgbClr val="FFFF00"/>
                </a:solidFill>
                <a:latin typeface="Arial"/>
              </a:rPr>
              <a:t>(2000s</a:t>
            </a:r>
            <a:r>
              <a:rPr lang="es-ES_tradnl" sz="2000" b="1" dirty="0">
                <a:solidFill>
                  <a:srgbClr val="FFFF00"/>
                </a:solidFill>
                <a:latin typeface="Arial"/>
              </a:rPr>
              <a:t>)</a:t>
            </a:r>
            <a:endParaRPr lang="es-ES_tradnl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</p:txBody>
      </p:sp>
      <p:sp>
        <p:nvSpPr>
          <p:cNvPr id="14391" name="Rectangle 55"/>
          <p:cNvSpPr>
            <a:spLocks noChangeArrowheads="1"/>
          </p:cNvSpPr>
          <p:nvPr/>
        </p:nvSpPr>
        <p:spPr bwMode="auto">
          <a:xfrm rot="-5462013">
            <a:off x="-693528" y="3436915"/>
            <a:ext cx="239488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s-ES_tradnl" sz="3000" b="1" dirty="0">
                <a:solidFill>
                  <a:srgbClr val="FFFF00"/>
                </a:solidFill>
                <a:latin typeface="Arial"/>
              </a:rPr>
              <a:t>Mortalidad %</a:t>
            </a:r>
            <a:endParaRPr lang="es-ES_tradnl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</p:txBody>
      </p:sp>
      <p:sp>
        <p:nvSpPr>
          <p:cNvPr id="14392" name="Rectangle 56"/>
          <p:cNvSpPr>
            <a:spLocks noChangeArrowheads="1"/>
          </p:cNvSpPr>
          <p:nvPr/>
        </p:nvSpPr>
        <p:spPr bwMode="auto">
          <a:xfrm>
            <a:off x="4833938" y="3886200"/>
            <a:ext cx="4000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s-E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4393" name="Text Box 57"/>
          <p:cNvSpPr txBox="1">
            <a:spLocks noChangeArrowheads="1"/>
          </p:cNvSpPr>
          <p:nvPr/>
        </p:nvSpPr>
        <p:spPr bwMode="auto">
          <a:xfrm>
            <a:off x="1043608" y="404664"/>
            <a:ext cx="6889899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s-ES_tradnl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Evolución de la Mortalidad</a:t>
            </a:r>
            <a:endParaRPr lang="es-ES_tradnl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62" name="61 CuadroTexto"/>
          <p:cNvSpPr txBox="1"/>
          <p:nvPr/>
        </p:nvSpPr>
        <p:spPr>
          <a:xfrm>
            <a:off x="5141920" y="3513202"/>
            <a:ext cx="2238392" cy="707886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sz="2000" b="1" dirty="0" smtClean="0">
                <a:solidFill>
                  <a:srgbClr val="000000"/>
                </a:solidFill>
              </a:rPr>
              <a:t>ETAPA  DE LA  REPERFUSION</a:t>
            </a:r>
            <a:endParaRPr lang="es-AR" sz="2000" b="1" dirty="0">
              <a:solidFill>
                <a:srgbClr val="000000"/>
              </a:solidFill>
            </a:endParaRPr>
          </a:p>
        </p:txBody>
      </p:sp>
      <p:sp>
        <p:nvSpPr>
          <p:cNvPr id="63" name="62 CuadroTexto"/>
          <p:cNvSpPr txBox="1"/>
          <p:nvPr/>
        </p:nvSpPr>
        <p:spPr>
          <a:xfrm>
            <a:off x="2592908" y="2670011"/>
            <a:ext cx="2483148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sz="1600" b="1" dirty="0" smtClean="0">
                <a:solidFill>
                  <a:srgbClr val="000000"/>
                </a:solidFill>
              </a:rPr>
              <a:t>ETAPA DE DISMINUCION DE LA MUERTE ARRITMICA</a:t>
            </a:r>
            <a:endParaRPr lang="es-AR" sz="16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255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4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4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4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4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4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4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4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4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4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14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5" grpId="0" animBg="1"/>
      <p:bldP spid="14356" grpId="0" animBg="1"/>
      <p:bldP spid="14357" grpId="0" animBg="1"/>
      <p:bldP spid="14358" grpId="0" animBg="1"/>
      <p:bldP spid="14359" grpId="0" animBg="1"/>
      <p:bldP spid="14360" grpId="0" animBg="1"/>
      <p:bldP spid="14361" grpId="0" animBg="1"/>
      <p:bldP spid="14362" grpId="0" animBg="1"/>
      <p:bldP spid="14363" grpId="0" animBg="1"/>
      <p:bldP spid="14388" grpId="0"/>
      <p:bldP spid="14389" grpId="0"/>
      <p:bldP spid="14390" grpId="0"/>
      <p:bldP spid="62" grpId="0" animBg="1"/>
      <p:bldP spid="6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5" y="188640"/>
            <a:ext cx="8858281" cy="1143000"/>
          </a:xfrm>
        </p:spPr>
        <p:txBody>
          <a:bodyPr/>
          <a:lstStyle/>
          <a:p>
            <a:pPr eaLnBrk="1" hangingPunct="1"/>
            <a:r>
              <a:rPr lang="es-ES" sz="3600" dirty="0" smtClean="0">
                <a:solidFill>
                  <a:srgbClr val="FFFF00"/>
                </a:solidFill>
                <a:latin typeface="Arial Black" pitchFamily="34" charset="0"/>
              </a:rPr>
              <a:t>Métodos para lograr la reperfusión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1547664" y="2262188"/>
            <a:ext cx="619283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3200" b="1" dirty="0" smtClean="0">
                <a:solidFill>
                  <a:srgbClr val="FFFFFF"/>
                </a:solidFill>
              </a:rPr>
              <a:t>Tratamiento </a:t>
            </a:r>
            <a:r>
              <a:rPr lang="es-ES" sz="3200" b="1" dirty="0" err="1" smtClean="0">
                <a:solidFill>
                  <a:srgbClr val="FFFFFF"/>
                </a:solidFill>
              </a:rPr>
              <a:t>trombolítico</a:t>
            </a:r>
            <a:r>
              <a:rPr lang="es-ES" sz="3200" b="1" dirty="0" smtClean="0">
                <a:solidFill>
                  <a:srgbClr val="FFFFFF"/>
                </a:solidFill>
              </a:rPr>
              <a:t> I.V.</a:t>
            </a:r>
            <a:endParaRPr lang="es-ES" sz="3200" b="1" dirty="0">
              <a:solidFill>
                <a:srgbClr val="FFFFFF"/>
              </a:solidFill>
            </a:endParaRP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1357290" y="3706813"/>
            <a:ext cx="65532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3200" b="1" dirty="0" smtClean="0">
                <a:solidFill>
                  <a:srgbClr val="FFFFFF"/>
                </a:solidFill>
              </a:rPr>
              <a:t>Intervencionismo coronario percutáneo</a:t>
            </a:r>
            <a:endParaRPr lang="es-ES" sz="3200" b="1" dirty="0">
              <a:solidFill>
                <a:srgbClr val="FFFFFF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42875" y="6381750"/>
            <a:ext cx="8893175" cy="476250"/>
          </a:xfrm>
          <a:prstGeom prst="rect">
            <a:avLst/>
          </a:prstGeom>
          <a:solidFill>
            <a:srgbClr val="000099">
              <a:alpha val="5098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s-AR">
              <a:solidFill>
                <a:srgbClr val="3366CC"/>
              </a:solidFill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11188" y="6453188"/>
            <a:ext cx="2376487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s-ES" sz="1200" b="1" i="1" dirty="0">
                <a:solidFill>
                  <a:srgbClr val="C0C0C0"/>
                </a:solidFill>
              </a:rPr>
              <a:t>UNIVERSIDAD NACIONAL</a:t>
            </a:r>
            <a:br>
              <a:rPr lang="es-ES" sz="1200" b="1" i="1" dirty="0">
                <a:solidFill>
                  <a:srgbClr val="C0C0C0"/>
                </a:solidFill>
              </a:rPr>
            </a:br>
            <a:r>
              <a:rPr lang="es-ES" sz="1200" b="1" i="1" dirty="0">
                <a:solidFill>
                  <a:srgbClr val="C0C0C0"/>
                </a:solidFill>
              </a:rPr>
              <a:t> DE ROSARIO</a:t>
            </a:r>
          </a:p>
        </p:txBody>
      </p:sp>
      <p:pic>
        <p:nvPicPr>
          <p:cNvPr id="7" name="Picture 5" descr="logo UN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6357958"/>
            <a:ext cx="503238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7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6429396"/>
            <a:ext cx="1357322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8 Imagen" descr="H:\TARJETA PERSONAL\LOGO HEMODINAMIA CENTENARIO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29566" y="6357958"/>
            <a:ext cx="1271590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85690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/>
      <p:bldP spid="2150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350"/>
            <a:ext cx="8229600" cy="1143000"/>
          </a:xfrm>
        </p:spPr>
        <p:txBody>
          <a:bodyPr/>
          <a:lstStyle/>
          <a:p>
            <a:pPr eaLnBrk="1" hangingPunct="1"/>
            <a:r>
              <a:rPr lang="es-ES" sz="3600" dirty="0" smtClean="0">
                <a:solidFill>
                  <a:srgbClr val="FFFF00"/>
                </a:solidFill>
                <a:latin typeface="Arial Black" pitchFamily="34" charset="0"/>
              </a:rPr>
              <a:t>Infarto Agudo de Miocardio</a:t>
            </a:r>
            <a:r>
              <a:rPr lang="es-ES" sz="2800" dirty="0" smtClean="0">
                <a:solidFill>
                  <a:srgbClr val="FFFF00"/>
                </a:solidFill>
                <a:latin typeface="Arial Black" pitchFamily="34" charset="0"/>
              </a:rPr>
              <a:t/>
            </a:r>
            <a:br>
              <a:rPr lang="es-ES" sz="2800" dirty="0" smtClean="0">
                <a:solidFill>
                  <a:srgbClr val="FFFF00"/>
                </a:solidFill>
                <a:latin typeface="Arial Black" pitchFamily="34" charset="0"/>
              </a:rPr>
            </a:br>
            <a:r>
              <a:rPr lang="es-ES" sz="2600" dirty="0" smtClean="0">
                <a:solidFill>
                  <a:schemeClr val="bg1"/>
                </a:solidFill>
                <a:latin typeface="Arial Black" pitchFamily="34" charset="0"/>
              </a:rPr>
              <a:t>Aspectos Históricos</a:t>
            </a:r>
          </a:p>
        </p:txBody>
      </p:sp>
      <p:pic>
        <p:nvPicPr>
          <p:cNvPr id="13315" name="Picture 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43112" y="1358221"/>
            <a:ext cx="6985272" cy="5223554"/>
          </a:xfrm>
        </p:spPr>
      </p:pic>
      <p:sp>
        <p:nvSpPr>
          <p:cNvPr id="5" name="4 Rectángulo"/>
          <p:cNvSpPr/>
          <p:nvPr/>
        </p:nvSpPr>
        <p:spPr>
          <a:xfrm>
            <a:off x="285720" y="6072206"/>
            <a:ext cx="8572560" cy="553998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it-IT" sz="1500" dirty="0" smtClean="0">
                <a:solidFill>
                  <a:srgbClr val="FFFFFF"/>
                </a:solidFill>
              </a:rPr>
              <a:t>Gruppo Italiano per lo Studio della Streptochinasi nell’Infarto Miocardico (GISSI). </a:t>
            </a:r>
            <a:r>
              <a:rPr lang="en-US" sz="1500" dirty="0" smtClean="0">
                <a:solidFill>
                  <a:srgbClr val="FFFFFF"/>
                </a:solidFill>
              </a:rPr>
              <a:t>Effectiveness of intravenous thrombolytic treatment in acute myocardial infarction. </a:t>
            </a:r>
            <a:r>
              <a:rPr lang="es-AR" sz="1500" dirty="0" err="1" smtClean="0">
                <a:solidFill>
                  <a:srgbClr val="FFFFFF"/>
                </a:solidFill>
              </a:rPr>
              <a:t>Lancet</a:t>
            </a:r>
            <a:r>
              <a:rPr lang="es-AR" sz="1500" dirty="0" smtClean="0">
                <a:solidFill>
                  <a:srgbClr val="FFFFFF"/>
                </a:solidFill>
              </a:rPr>
              <a:t> 1986;1:397–402</a:t>
            </a:r>
            <a:endParaRPr lang="es-AR" sz="1500" dirty="0">
              <a:solidFill>
                <a:srgbClr val="FFFFFF"/>
              </a:solidFill>
            </a:endParaRPr>
          </a:p>
        </p:txBody>
      </p:sp>
      <p:sp>
        <p:nvSpPr>
          <p:cNvPr id="2" name="1 Elipse"/>
          <p:cNvSpPr/>
          <p:nvPr/>
        </p:nvSpPr>
        <p:spPr bwMode="auto">
          <a:xfrm>
            <a:off x="1043608" y="4221088"/>
            <a:ext cx="1296144" cy="720080"/>
          </a:xfrm>
          <a:prstGeom prst="ellipse">
            <a:avLst/>
          </a:prstGeom>
          <a:noFill/>
          <a:ln w="762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s-AR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6" name="5 Elipse"/>
          <p:cNvSpPr/>
          <p:nvPr/>
        </p:nvSpPr>
        <p:spPr bwMode="auto">
          <a:xfrm>
            <a:off x="1043608" y="5229200"/>
            <a:ext cx="1296144" cy="720080"/>
          </a:xfrm>
          <a:prstGeom prst="ellipse">
            <a:avLst/>
          </a:prstGeom>
          <a:noFill/>
          <a:ln w="762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s-AR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939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z="3200" smtClean="0">
                <a:solidFill>
                  <a:srgbClr val="FFFF00"/>
                </a:solidFill>
                <a:latin typeface="Arial Black" pitchFamily="34" charset="0"/>
              </a:rPr>
              <a:t>¿ COMO REPERFUNDIR ?</a:t>
            </a:r>
          </a:p>
        </p:txBody>
      </p:sp>
      <p:sp>
        <p:nvSpPr>
          <p:cNvPr id="118787" name="Text Box 3"/>
          <p:cNvSpPr txBox="1">
            <a:spLocks noChangeArrowheads="1"/>
          </p:cNvSpPr>
          <p:nvPr/>
        </p:nvSpPr>
        <p:spPr bwMode="auto">
          <a:xfrm>
            <a:off x="1331913" y="2262188"/>
            <a:ext cx="61928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800" b="1">
                <a:solidFill>
                  <a:schemeClr val="bg1"/>
                </a:solidFill>
              </a:rPr>
              <a:t>TRATAMIENTO TROMBOLITICO</a:t>
            </a:r>
          </a:p>
        </p:txBody>
      </p:sp>
      <p:sp>
        <p:nvSpPr>
          <p:cNvPr id="118788" name="Text Box 4"/>
          <p:cNvSpPr txBox="1">
            <a:spLocks noChangeArrowheads="1"/>
          </p:cNvSpPr>
          <p:nvPr/>
        </p:nvSpPr>
        <p:spPr bwMode="auto">
          <a:xfrm>
            <a:off x="1187450" y="3706813"/>
            <a:ext cx="65532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800" b="1">
                <a:solidFill>
                  <a:schemeClr val="bg1"/>
                </a:solidFill>
              </a:rPr>
              <a:t>INTERVENCIONISMO CORONARIO PERCUTANEO</a:t>
            </a:r>
          </a:p>
        </p:txBody>
      </p:sp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7972" y="333375"/>
            <a:ext cx="6408738" cy="634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5" y="274638"/>
            <a:ext cx="8858281" cy="1143000"/>
          </a:xfrm>
        </p:spPr>
        <p:txBody>
          <a:bodyPr/>
          <a:lstStyle/>
          <a:p>
            <a:pPr eaLnBrk="1" hangingPunct="1"/>
            <a:r>
              <a:rPr lang="es-ES" sz="3600" dirty="0" smtClean="0">
                <a:solidFill>
                  <a:srgbClr val="FFFF00"/>
                </a:solidFill>
                <a:latin typeface="Arial Black" pitchFamily="34" charset="0"/>
              </a:rPr>
              <a:t>Métodos para lograr la reperfusión </a:t>
            </a:r>
            <a:r>
              <a:rPr lang="es-ES" sz="2800" dirty="0" smtClean="0">
                <a:solidFill>
                  <a:schemeClr val="bg1"/>
                </a:solidFill>
                <a:latin typeface="Arial Black" pitchFamily="34" charset="0"/>
              </a:rPr>
              <a:t>(Década del 90)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1428728" y="2262188"/>
            <a:ext cx="61928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800" b="1" dirty="0">
                <a:solidFill>
                  <a:srgbClr val="FFFFFF"/>
                </a:solidFill>
                <a:latin typeface="Arial" charset="0"/>
                <a:cs typeface="Arial" charset="0"/>
              </a:rPr>
              <a:t>TRATAMIENTO </a:t>
            </a:r>
            <a:r>
              <a:rPr lang="es-ES" sz="28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TROMBOLITICO I.V.</a:t>
            </a:r>
            <a:endParaRPr lang="es-ES" sz="28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1357290" y="3706813"/>
            <a:ext cx="6553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8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ANGIOPLASTIA CORONARIA </a:t>
            </a:r>
            <a:endParaRPr lang="es-ES" sz="28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42875" y="6381750"/>
            <a:ext cx="8893175" cy="476250"/>
          </a:xfrm>
          <a:prstGeom prst="rect">
            <a:avLst/>
          </a:prstGeom>
          <a:solidFill>
            <a:srgbClr val="000099">
              <a:alpha val="5098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s-AR">
              <a:solidFill>
                <a:srgbClr val="3366CC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11188" y="6453188"/>
            <a:ext cx="2376487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s-ES" sz="1200" b="1" i="1" dirty="0">
                <a:solidFill>
                  <a:srgbClr val="C0C0C0"/>
                </a:solidFill>
                <a:latin typeface="Arial" charset="0"/>
                <a:cs typeface="Arial" charset="0"/>
              </a:rPr>
              <a:t>UNIVERSIDAD NACIONAL</a:t>
            </a:r>
            <a:br>
              <a:rPr lang="es-ES" sz="1200" b="1" i="1" dirty="0">
                <a:solidFill>
                  <a:srgbClr val="C0C0C0"/>
                </a:solidFill>
                <a:latin typeface="Arial" charset="0"/>
                <a:cs typeface="Arial" charset="0"/>
              </a:rPr>
            </a:br>
            <a:r>
              <a:rPr lang="es-ES" sz="1200" b="1" i="1" dirty="0">
                <a:solidFill>
                  <a:srgbClr val="C0C0C0"/>
                </a:solidFill>
                <a:latin typeface="Arial" charset="0"/>
                <a:cs typeface="Arial" charset="0"/>
              </a:rPr>
              <a:t> DE ROSARIO</a:t>
            </a:r>
          </a:p>
        </p:txBody>
      </p:sp>
      <p:pic>
        <p:nvPicPr>
          <p:cNvPr id="7" name="Picture 5" descr="logo UN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6357958"/>
            <a:ext cx="503238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7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6429396"/>
            <a:ext cx="1357322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8 Imagen" descr="H:\TARJETA PERSONAL\LOGO HEMODINAMIA CENTENARIO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29566" y="6357958"/>
            <a:ext cx="1271590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2105024"/>
            <a:ext cx="7973891" cy="3181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10 CuadroTexto"/>
          <p:cNvSpPr txBox="1"/>
          <p:nvPr/>
        </p:nvSpPr>
        <p:spPr>
          <a:xfrm>
            <a:off x="1115616" y="5301208"/>
            <a:ext cx="178595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es-AR" dirty="0" smtClean="0">
                <a:solidFill>
                  <a:srgbClr val="000000"/>
                </a:solidFill>
                <a:latin typeface="Arial Black" pitchFamily="34" charset="0"/>
                <a:cs typeface="Arial" charset="0"/>
              </a:rPr>
              <a:t>Angioplastia</a:t>
            </a:r>
            <a:endParaRPr lang="es-AR" dirty="0">
              <a:solidFill>
                <a:srgbClr val="000000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6228184" y="5291916"/>
            <a:ext cx="200026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es-AR" dirty="0" smtClean="0">
                <a:solidFill>
                  <a:srgbClr val="000000"/>
                </a:solidFill>
                <a:latin typeface="Arial Black" pitchFamily="34" charset="0"/>
                <a:cs typeface="Arial" charset="0"/>
              </a:rPr>
              <a:t>Trombolíticos</a:t>
            </a:r>
            <a:endParaRPr lang="es-AR" dirty="0">
              <a:solidFill>
                <a:srgbClr val="000000"/>
              </a:solidFill>
              <a:latin typeface="Arial Black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4031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Public Campaign_Portug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sonalizado 1">
      <a:majorFont>
        <a:latin typeface="Ebrima"/>
        <a:ea typeface=""/>
        <a:cs typeface=""/>
      </a:majorFont>
      <a:minorFont>
        <a:latin typeface="Ebri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Blank Presentation">
  <a:themeElements>
    <a:clrScheme name="Blank Presentation 2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1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1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10193</TotalTime>
  <Words>1860</Words>
  <Application>Microsoft Office PowerPoint</Application>
  <PresentationFormat>Presentación en pantalla (4:3)</PresentationFormat>
  <Paragraphs>394</Paragraphs>
  <Slides>48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9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48</vt:i4>
      </vt:variant>
    </vt:vector>
  </HeadingPairs>
  <TitlesOfParts>
    <vt:vector size="59" baseType="lpstr">
      <vt:lpstr>Diseño predeterminado</vt:lpstr>
      <vt:lpstr>1_Metro</vt:lpstr>
      <vt:lpstr>1_Diseño predeterminado</vt:lpstr>
      <vt:lpstr>2_Diseño predeterminado</vt:lpstr>
      <vt:lpstr>Public Campaign_Portugal</vt:lpstr>
      <vt:lpstr>3_Diseño predeterminado</vt:lpstr>
      <vt:lpstr>4_Diseño predeterminado</vt:lpstr>
      <vt:lpstr>1_Tema de Office</vt:lpstr>
      <vt:lpstr>Blank Presentation</vt:lpstr>
      <vt:lpstr>Chart</vt:lpstr>
      <vt:lpstr>Hoja de cálculo de Microsoft Excel 97-2003</vt:lpstr>
      <vt:lpstr>Presentación de PowerPoint</vt:lpstr>
      <vt:lpstr>Presentación de PowerPoint</vt:lpstr>
      <vt:lpstr>Nuevo paradigma en el tratamiento del infarto agudo de miocardio</vt:lpstr>
      <vt:lpstr>Infarto Agudo de Miocardio Aspectos Históricos</vt:lpstr>
      <vt:lpstr>Presentación de PowerPoint</vt:lpstr>
      <vt:lpstr>Métodos para lograr la reperfusión</vt:lpstr>
      <vt:lpstr>Infarto Agudo de Miocardio Aspectos Históricos</vt:lpstr>
      <vt:lpstr>¿ COMO REPERFUNDIR ?</vt:lpstr>
      <vt:lpstr>Métodos para lograr la reperfusión (Década del 90)</vt:lpstr>
      <vt:lpstr>Metaanálisis de 23 estudios randomizados</vt:lpstr>
      <vt:lpstr>Presentación de PowerPoint</vt:lpstr>
      <vt:lpstr>Presentación de PowerPoint</vt:lpstr>
      <vt:lpstr>Métodos para lograr la Reperfusión (Década del 2000)</vt:lpstr>
      <vt:lpstr>Presentación de PowerPoint</vt:lpstr>
      <vt:lpstr>Cambio de paradigma </vt:lpstr>
      <vt:lpstr>Componentes de la demora en el IAMCEST</vt:lpstr>
      <vt:lpstr>Cambio de paradigma</vt:lpstr>
      <vt:lpstr>Componentes de la demora en el IAMCEST</vt:lpstr>
      <vt:lpstr>Tiempo es músculo</vt:lpstr>
      <vt:lpstr>Cambio de paradigma</vt:lpstr>
      <vt:lpstr>Nuevo Paradigma  Atención Prehospitalaria</vt:lpstr>
      <vt:lpstr>Nuevo Paradigma  Atención Prehospitalaria</vt:lpstr>
      <vt:lpstr>Nuevo Paradigma  Atención Prehospitalaria</vt:lpstr>
      <vt:lpstr>Nuevo Paradigma  Atención Prehospitalaria</vt:lpstr>
      <vt:lpstr>Nuevo Paradigma  Atención Prehospitalaria</vt:lpstr>
      <vt:lpstr>Nuevo Paradigma  Atención Prehospitalaria</vt:lpstr>
      <vt:lpstr>Porcentaje de pacientes con IAMCEST que arriban a un Hospital llevados por S.E.M.</vt:lpstr>
      <vt:lpstr>Activación de Hemodinamia  desde la ambulancia</vt:lpstr>
      <vt:lpstr>Activación de Hemodinamia  desde la ambulancia</vt:lpstr>
      <vt:lpstr>Nuevo Paradigma  Atención Prehospitalaria</vt:lpstr>
      <vt:lpstr>Nuevo Paradigma  Atención Prehospitalaria</vt:lpstr>
      <vt:lpstr>Nuevo Paradigma  Atención Prehospitalaria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INTERVENCIONISMO CORONARIO EN EL  INFARTO DE MIOCARDIO  CON ELEVACION DEL SEGMENTO ST</dc:title>
  <dc:creator>Pedro Zangroniz</dc:creator>
  <cp:lastModifiedBy>Usuario de Windows</cp:lastModifiedBy>
  <cp:revision>257</cp:revision>
  <dcterms:created xsi:type="dcterms:W3CDTF">2005-05-23T00:00:39Z</dcterms:created>
  <dcterms:modified xsi:type="dcterms:W3CDTF">2017-11-03T09:56:47Z</dcterms:modified>
</cp:coreProperties>
</file>